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6" r:id="rId7"/>
    <p:sldId id="265" r:id="rId8"/>
    <p:sldId id="267" r:id="rId9"/>
    <p:sldId id="262" r:id="rId10"/>
    <p:sldId id="263" r:id="rId11"/>
    <p:sldId id="264" r:id="rId12"/>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669"/>
    <a:srgbClr val="E6E6E6"/>
    <a:srgbClr val="74A4B0"/>
    <a:srgbClr val="000000"/>
    <a:srgbClr val="B8D1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7" autoAdjust="0"/>
    <p:restoredTop sz="94660"/>
  </p:normalViewPr>
  <p:slideViewPr>
    <p:cSldViewPr>
      <p:cViewPr varScale="1">
        <p:scale>
          <a:sx n="54" d="100"/>
          <a:sy n="54" d="100"/>
        </p:scale>
        <p:origin x="686"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B8D1E3"/>
          </a:solidFill>
        </p:spPr>
        <p:txBody>
          <a:bodyPr wrap="square" lIns="0" tIns="0" rIns="0" bIns="0" rtlCol="0"/>
          <a:lstStyle/>
          <a:p>
            <a:endParaRPr/>
          </a:p>
        </p:txBody>
      </p:sp>
      <p:sp>
        <p:nvSpPr>
          <p:cNvPr id="17" name="bg object 17"/>
          <p:cNvSpPr/>
          <p:nvPr/>
        </p:nvSpPr>
        <p:spPr>
          <a:xfrm>
            <a:off x="9144000" y="302221"/>
            <a:ext cx="8842375" cy="9683115"/>
          </a:xfrm>
          <a:custGeom>
            <a:avLst/>
            <a:gdLst/>
            <a:ahLst/>
            <a:cxnLst/>
            <a:rect l="l" t="t" r="r" b="b"/>
            <a:pathLst>
              <a:path w="8842375" h="9683115">
                <a:moveTo>
                  <a:pt x="8841903" y="9682556"/>
                </a:moveTo>
                <a:lnTo>
                  <a:pt x="0" y="9682556"/>
                </a:lnTo>
                <a:lnTo>
                  <a:pt x="0" y="0"/>
                </a:lnTo>
                <a:lnTo>
                  <a:pt x="8841903" y="0"/>
                </a:lnTo>
                <a:lnTo>
                  <a:pt x="8841903" y="9682556"/>
                </a:lnTo>
                <a:close/>
              </a:path>
            </a:pathLst>
          </a:custGeom>
          <a:solidFill>
            <a:srgbClr val="FAF5F1"/>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10162622" y="2041746"/>
            <a:ext cx="6803546" cy="6197600"/>
          </a:xfrm>
          <a:prstGeom prst="rect">
            <a:avLst/>
          </a:prstGeom>
        </p:spPr>
      </p:pic>
      <p:pic>
        <p:nvPicPr>
          <p:cNvPr id="19" name="bg object 19"/>
          <p:cNvPicPr/>
          <p:nvPr/>
        </p:nvPicPr>
        <p:blipFill>
          <a:blip r:embed="rId3" cstate="print"/>
          <a:stretch>
            <a:fillRect/>
          </a:stretch>
        </p:blipFill>
        <p:spPr>
          <a:xfrm>
            <a:off x="1028700" y="2041700"/>
            <a:ext cx="1523999" cy="1971674"/>
          </a:xfrm>
          <a:prstGeom prst="rect">
            <a:avLst/>
          </a:prstGeom>
        </p:spPr>
      </p:pic>
      <p:sp>
        <p:nvSpPr>
          <p:cNvPr id="2" name="Holder 2"/>
          <p:cNvSpPr>
            <a:spLocks noGrp="1"/>
          </p:cNvSpPr>
          <p:nvPr>
            <p:ph type="ctrTitle"/>
          </p:nvPr>
        </p:nvSpPr>
        <p:spPr>
          <a:xfrm>
            <a:off x="2619193" y="2072633"/>
            <a:ext cx="13049613" cy="1786254"/>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EAAC7"/>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8000" b="0" i="0">
                <a:solidFill>
                  <a:srgbClr val="156669"/>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0" i="0">
                <a:solidFill>
                  <a:srgbClr val="156669"/>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0" i="0">
                <a:solidFill>
                  <a:srgbClr val="156669"/>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B8D1E3"/>
          </a:solidFill>
        </p:spPr>
        <p:txBody>
          <a:bodyPr wrap="square" lIns="0" tIns="0" rIns="0" bIns="0" rtlCol="0"/>
          <a:lstStyle/>
          <a:p>
            <a:endParaRPr/>
          </a:p>
        </p:txBody>
      </p:sp>
      <p:sp>
        <p:nvSpPr>
          <p:cNvPr id="2" name="Holder 2"/>
          <p:cNvSpPr>
            <a:spLocks noGrp="1"/>
          </p:cNvSpPr>
          <p:nvPr>
            <p:ph type="title"/>
          </p:nvPr>
        </p:nvSpPr>
        <p:spPr>
          <a:xfrm>
            <a:off x="5440007" y="931607"/>
            <a:ext cx="7407985" cy="1244600"/>
          </a:xfrm>
          <a:prstGeom prst="rect">
            <a:avLst/>
          </a:prstGeom>
        </p:spPr>
        <p:txBody>
          <a:bodyPr wrap="square" lIns="0" tIns="0" rIns="0" bIns="0">
            <a:spAutoFit/>
          </a:bodyPr>
          <a:lstStyle>
            <a:lvl1pPr>
              <a:defRPr sz="8000" b="0" i="0">
                <a:solidFill>
                  <a:srgbClr val="156669"/>
                </a:solidFill>
                <a:latin typeface="Trebuchet MS"/>
                <a:cs typeface="Trebuchet MS"/>
              </a:defRPr>
            </a:lvl1pPr>
          </a:lstStyle>
          <a:p>
            <a:endParaRPr/>
          </a:p>
        </p:txBody>
      </p:sp>
      <p:sp>
        <p:nvSpPr>
          <p:cNvPr id="3" name="Holder 3"/>
          <p:cNvSpPr>
            <a:spLocks noGrp="1"/>
          </p:cNvSpPr>
          <p:nvPr>
            <p:ph type="body" idx="1"/>
          </p:nvPr>
        </p:nvSpPr>
        <p:spPr>
          <a:xfrm>
            <a:off x="1016000" y="3943152"/>
            <a:ext cx="16256000" cy="39687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6/19/2024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41261" y="7743909"/>
            <a:ext cx="7061200" cy="1895391"/>
          </a:xfrm>
          <a:prstGeom prst="rect">
            <a:avLst/>
          </a:prstGeom>
        </p:spPr>
        <p:txBody>
          <a:bodyPr vert="horz" wrap="square" lIns="0" tIns="124460" rIns="0" bIns="0" rtlCol="0">
            <a:spAutoFit/>
          </a:bodyPr>
          <a:lstStyle/>
          <a:p>
            <a:pPr marL="12700" marR="5080" algn="ctr">
              <a:lnSpc>
                <a:spcPts val="4580"/>
              </a:lnSpc>
              <a:spcBef>
                <a:spcPts val="980"/>
              </a:spcBef>
            </a:pPr>
            <a:r>
              <a:rPr lang="en-IN" sz="4800" spc="-229" dirty="0">
                <a:solidFill>
                  <a:srgbClr val="156669"/>
                </a:solidFill>
                <a:latin typeface="Trebuchet MS"/>
                <a:cs typeface="Trebuchet MS"/>
              </a:rPr>
              <a:t>Medicine Recommendation  System and </a:t>
            </a:r>
            <a:r>
              <a:rPr sz="4800" spc="225" dirty="0">
                <a:solidFill>
                  <a:srgbClr val="156669"/>
                </a:solidFill>
                <a:latin typeface="Trebuchet MS"/>
                <a:cs typeface="Trebuchet MS"/>
              </a:rPr>
              <a:t>B</a:t>
            </a:r>
            <a:r>
              <a:rPr sz="4800" spc="-254" dirty="0">
                <a:solidFill>
                  <a:srgbClr val="156669"/>
                </a:solidFill>
                <a:latin typeface="Trebuchet MS"/>
                <a:cs typeface="Trebuchet MS"/>
              </a:rPr>
              <a:t>r</a:t>
            </a:r>
            <a:r>
              <a:rPr sz="4800" spc="-70" dirty="0">
                <a:solidFill>
                  <a:srgbClr val="156669"/>
                </a:solidFill>
                <a:latin typeface="Trebuchet MS"/>
                <a:cs typeface="Trebuchet MS"/>
              </a:rPr>
              <a:t>a</a:t>
            </a:r>
            <a:r>
              <a:rPr sz="4800" spc="-350" dirty="0">
                <a:solidFill>
                  <a:srgbClr val="156669"/>
                </a:solidFill>
                <a:latin typeface="Trebuchet MS"/>
                <a:cs typeface="Trebuchet MS"/>
              </a:rPr>
              <a:t>i</a:t>
            </a:r>
            <a:r>
              <a:rPr sz="4800" spc="135" dirty="0">
                <a:solidFill>
                  <a:srgbClr val="156669"/>
                </a:solidFill>
                <a:latin typeface="Trebuchet MS"/>
                <a:cs typeface="Trebuchet MS"/>
              </a:rPr>
              <a:t>n</a:t>
            </a:r>
            <a:r>
              <a:rPr sz="4800" spc="-810" dirty="0">
                <a:solidFill>
                  <a:srgbClr val="156669"/>
                </a:solidFill>
                <a:latin typeface="Trebuchet MS"/>
                <a:cs typeface="Trebuchet MS"/>
              </a:rPr>
              <a:t> </a:t>
            </a:r>
            <a:r>
              <a:rPr sz="4800" spc="-190" dirty="0">
                <a:solidFill>
                  <a:srgbClr val="156669"/>
                </a:solidFill>
                <a:latin typeface="Trebuchet MS"/>
                <a:cs typeface="Trebuchet MS"/>
              </a:rPr>
              <a:t>T</a:t>
            </a:r>
            <a:r>
              <a:rPr sz="4800" spc="-130" dirty="0">
                <a:solidFill>
                  <a:srgbClr val="156669"/>
                </a:solidFill>
                <a:latin typeface="Trebuchet MS"/>
                <a:cs typeface="Trebuchet MS"/>
              </a:rPr>
              <a:t>u</a:t>
            </a:r>
            <a:r>
              <a:rPr sz="4800" spc="-95" dirty="0">
                <a:solidFill>
                  <a:srgbClr val="156669"/>
                </a:solidFill>
                <a:latin typeface="Trebuchet MS"/>
                <a:cs typeface="Trebuchet MS"/>
              </a:rPr>
              <a:t>m</a:t>
            </a:r>
            <a:r>
              <a:rPr sz="4800" spc="-135" dirty="0">
                <a:solidFill>
                  <a:srgbClr val="156669"/>
                </a:solidFill>
                <a:latin typeface="Trebuchet MS"/>
                <a:cs typeface="Trebuchet MS"/>
              </a:rPr>
              <a:t>o</a:t>
            </a:r>
            <a:r>
              <a:rPr sz="4800" spc="-10" dirty="0">
                <a:solidFill>
                  <a:srgbClr val="156669"/>
                </a:solidFill>
                <a:latin typeface="Trebuchet MS"/>
                <a:cs typeface="Trebuchet MS"/>
              </a:rPr>
              <a:t>r </a:t>
            </a:r>
            <a:r>
              <a:rPr lang="en-US" sz="4800" spc="-135" dirty="0">
                <a:solidFill>
                  <a:srgbClr val="156669"/>
                </a:solidFill>
                <a:latin typeface="Trebuchet MS"/>
                <a:cs typeface="Trebuchet MS"/>
              </a:rPr>
              <a:t>Detection</a:t>
            </a:r>
            <a:endParaRPr sz="4800" dirty="0">
              <a:latin typeface="Trebuchet MS"/>
              <a:cs typeface="Trebuchet MS"/>
            </a:endParaRPr>
          </a:p>
        </p:txBody>
      </p:sp>
      <p:sp>
        <p:nvSpPr>
          <p:cNvPr id="12" name="Rectangle 11">
            <a:extLst>
              <a:ext uri="{FF2B5EF4-FFF2-40B4-BE49-F238E27FC236}">
                <a16:creationId xmlns:a16="http://schemas.microsoft.com/office/drawing/2014/main" id="{FBDF3641-097D-5249-14BF-FF44910909DB}"/>
              </a:ext>
            </a:extLst>
          </p:cNvPr>
          <p:cNvSpPr/>
          <p:nvPr/>
        </p:nvSpPr>
        <p:spPr>
          <a:xfrm>
            <a:off x="838200" y="1866900"/>
            <a:ext cx="1676400" cy="2362200"/>
          </a:xfrm>
          <a:prstGeom prst="rect">
            <a:avLst/>
          </a:prstGeom>
          <a:solidFill>
            <a:srgbClr val="B8D1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795A90BF-C818-1FC7-E4EB-766A0E768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099" y="6111018"/>
            <a:ext cx="1136960" cy="1136960"/>
          </a:xfrm>
          <a:prstGeom prst="rect">
            <a:avLst/>
          </a:prstGeom>
        </p:spPr>
      </p:pic>
      <p:sp>
        <p:nvSpPr>
          <p:cNvPr id="2" name="object 2"/>
          <p:cNvSpPr txBox="1"/>
          <p:nvPr/>
        </p:nvSpPr>
        <p:spPr>
          <a:xfrm>
            <a:off x="2899409" y="5704131"/>
            <a:ext cx="4961890" cy="1786255"/>
          </a:xfrm>
          <a:prstGeom prst="rect">
            <a:avLst/>
          </a:prstGeom>
        </p:spPr>
        <p:txBody>
          <a:bodyPr vert="horz" wrap="square" lIns="0" tIns="12700" rIns="0" bIns="0" rtlCol="0">
            <a:spAutoFit/>
          </a:bodyPr>
          <a:lstStyle/>
          <a:p>
            <a:pPr marL="12700" algn="ctr">
              <a:lnSpc>
                <a:spcPct val="100000"/>
              </a:lnSpc>
              <a:spcBef>
                <a:spcPts val="100"/>
              </a:spcBef>
            </a:pPr>
            <a:r>
              <a:rPr sz="11550" spc="919" dirty="0">
                <a:solidFill>
                  <a:srgbClr val="156669"/>
                </a:solidFill>
                <a:latin typeface="Trebuchet MS"/>
                <a:cs typeface="Trebuchet MS"/>
              </a:rPr>
              <a:t>M</a:t>
            </a:r>
            <a:r>
              <a:rPr sz="11550" spc="-910" dirty="0">
                <a:solidFill>
                  <a:srgbClr val="156669"/>
                </a:solidFill>
                <a:latin typeface="Trebuchet MS"/>
                <a:cs typeface="Trebuchet MS"/>
              </a:rPr>
              <a:t>e</a:t>
            </a:r>
            <a:r>
              <a:rPr sz="11550" spc="-675" dirty="0">
                <a:solidFill>
                  <a:srgbClr val="156669"/>
                </a:solidFill>
                <a:latin typeface="Trebuchet MS"/>
                <a:cs typeface="Trebuchet MS"/>
              </a:rPr>
              <a:t>d</a:t>
            </a:r>
            <a:r>
              <a:rPr sz="11550" spc="-1375" dirty="0">
                <a:solidFill>
                  <a:srgbClr val="156669"/>
                </a:solidFill>
                <a:latin typeface="Trebuchet MS"/>
                <a:cs typeface="Trebuchet MS"/>
              </a:rPr>
              <a:t>i</a:t>
            </a:r>
            <a:r>
              <a:rPr sz="11550" spc="95" dirty="0">
                <a:solidFill>
                  <a:srgbClr val="156669"/>
                </a:solidFill>
                <a:latin typeface="Trebuchet MS"/>
                <a:cs typeface="Trebuchet MS"/>
              </a:rPr>
              <a:t>B</a:t>
            </a:r>
            <a:r>
              <a:rPr sz="11550" spc="-819" dirty="0">
                <a:solidFill>
                  <a:srgbClr val="156669"/>
                </a:solidFill>
                <a:latin typeface="Trebuchet MS"/>
                <a:cs typeface="Trebuchet MS"/>
              </a:rPr>
              <a:t>o</a:t>
            </a:r>
            <a:r>
              <a:rPr sz="11550" spc="70" dirty="0">
                <a:solidFill>
                  <a:srgbClr val="156669"/>
                </a:solidFill>
                <a:latin typeface="Trebuchet MS"/>
                <a:cs typeface="Trebuchet MS"/>
              </a:rPr>
              <a:t>t</a:t>
            </a:r>
            <a:endParaRPr sz="11550" dirty="0">
              <a:latin typeface="Trebuchet MS"/>
              <a:cs typeface="Trebuchet MS"/>
            </a:endParaRPr>
          </a:p>
        </p:txBody>
      </p:sp>
      <p:sp>
        <p:nvSpPr>
          <p:cNvPr id="6" name="object 3">
            <a:extLst>
              <a:ext uri="{FF2B5EF4-FFF2-40B4-BE49-F238E27FC236}">
                <a16:creationId xmlns:a16="http://schemas.microsoft.com/office/drawing/2014/main" id="{419FD654-EEB1-4A6E-9C4C-55809D1A9726}"/>
              </a:ext>
            </a:extLst>
          </p:cNvPr>
          <p:cNvSpPr txBox="1"/>
          <p:nvPr/>
        </p:nvSpPr>
        <p:spPr>
          <a:xfrm>
            <a:off x="719454" y="871115"/>
            <a:ext cx="7967345" cy="715581"/>
          </a:xfrm>
          <a:prstGeom prst="rect">
            <a:avLst/>
          </a:prstGeom>
        </p:spPr>
        <p:txBody>
          <a:bodyPr vert="horz" wrap="square" lIns="0" tIns="124460" rIns="0" bIns="0" rtlCol="0">
            <a:spAutoFit/>
          </a:bodyPr>
          <a:lstStyle/>
          <a:p>
            <a:pPr marL="12700" marR="5080" algn="ctr">
              <a:lnSpc>
                <a:spcPts val="4580"/>
              </a:lnSpc>
              <a:spcBef>
                <a:spcPts val="980"/>
              </a:spcBef>
            </a:pPr>
            <a:r>
              <a:rPr lang="en-IN" sz="4800" b="1" dirty="0">
                <a:solidFill>
                  <a:srgbClr val="156669"/>
                </a:solidFill>
                <a:latin typeface="Trebuchet MS"/>
                <a:cs typeface="Trebuchet MS"/>
              </a:rPr>
              <a:t>Asansol Engineering College</a:t>
            </a:r>
            <a:endParaRPr sz="4800" b="1" dirty="0">
              <a:solidFill>
                <a:srgbClr val="156669"/>
              </a:solidFill>
              <a:latin typeface="Trebuchet MS"/>
              <a:cs typeface="Trebuchet MS"/>
            </a:endParaRPr>
          </a:p>
        </p:txBody>
      </p:sp>
      <p:pic>
        <p:nvPicPr>
          <p:cNvPr id="5" name="Picture 4">
            <a:extLst>
              <a:ext uri="{FF2B5EF4-FFF2-40B4-BE49-F238E27FC236}">
                <a16:creationId xmlns:a16="http://schemas.microsoft.com/office/drawing/2014/main" id="{8BB1145B-A6CE-4ED4-A14B-6874EB783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9079" y="1950372"/>
            <a:ext cx="2288093" cy="2380952"/>
          </a:xfrm>
          <a:prstGeom prst="rect">
            <a:avLst/>
          </a:prstGeom>
        </p:spPr>
      </p:pic>
      <p:sp>
        <p:nvSpPr>
          <p:cNvPr id="10" name="object 3">
            <a:extLst>
              <a:ext uri="{FF2B5EF4-FFF2-40B4-BE49-F238E27FC236}">
                <a16:creationId xmlns:a16="http://schemas.microsoft.com/office/drawing/2014/main" id="{162BB89A-5BA2-45AA-9212-CCABC5CC3F73}"/>
              </a:ext>
            </a:extLst>
          </p:cNvPr>
          <p:cNvSpPr txBox="1"/>
          <p:nvPr/>
        </p:nvSpPr>
        <p:spPr>
          <a:xfrm>
            <a:off x="2290916" y="4900454"/>
            <a:ext cx="4961891" cy="674095"/>
          </a:xfrm>
          <a:prstGeom prst="rect">
            <a:avLst/>
          </a:prstGeom>
        </p:spPr>
        <p:txBody>
          <a:bodyPr vert="horz" wrap="square" lIns="0" tIns="124460" rIns="0" bIns="0" rtlCol="0">
            <a:spAutoFit/>
          </a:bodyPr>
          <a:lstStyle/>
          <a:p>
            <a:pPr marL="12700" marR="5080" algn="ctr">
              <a:lnSpc>
                <a:spcPts val="4580"/>
              </a:lnSpc>
              <a:spcBef>
                <a:spcPts val="980"/>
              </a:spcBef>
            </a:pPr>
            <a:r>
              <a:rPr lang="en-IN" sz="3200" dirty="0">
                <a:solidFill>
                  <a:srgbClr val="156669"/>
                </a:solidFill>
                <a:latin typeface="Trebuchet MS"/>
                <a:cs typeface="Trebuchet MS"/>
              </a:rPr>
              <a:t>A Project Presentation on</a:t>
            </a:r>
            <a:endParaRPr sz="3200" dirty="0">
              <a:solidFill>
                <a:srgbClr val="156669"/>
              </a:solidFill>
              <a:latin typeface="Trebuchet MS"/>
              <a:cs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6499" y="1718185"/>
            <a:ext cx="4168775" cy="1244600"/>
          </a:xfrm>
          <a:prstGeom prst="rect">
            <a:avLst/>
          </a:prstGeom>
        </p:spPr>
        <p:txBody>
          <a:bodyPr vert="horz" wrap="square" lIns="0" tIns="12700" rIns="0" bIns="0" rtlCol="0">
            <a:spAutoFit/>
          </a:bodyPr>
          <a:lstStyle/>
          <a:p>
            <a:pPr marL="12700">
              <a:lnSpc>
                <a:spcPct val="100000"/>
              </a:lnSpc>
              <a:spcBef>
                <a:spcPts val="100"/>
              </a:spcBef>
            </a:pPr>
            <a:r>
              <a:rPr sz="8000" spc="-290" dirty="0">
                <a:solidFill>
                  <a:srgbClr val="156669"/>
                </a:solidFill>
                <a:latin typeface="Trebuchet MS"/>
                <a:cs typeface="Trebuchet MS"/>
              </a:rPr>
              <a:t>O</a:t>
            </a:r>
            <a:r>
              <a:rPr sz="8000" spc="-565" dirty="0">
                <a:solidFill>
                  <a:srgbClr val="156669"/>
                </a:solidFill>
                <a:latin typeface="Trebuchet MS"/>
                <a:cs typeface="Trebuchet MS"/>
              </a:rPr>
              <a:t>u</a:t>
            </a:r>
            <a:r>
              <a:rPr sz="8000" spc="-725" dirty="0">
                <a:solidFill>
                  <a:srgbClr val="156669"/>
                </a:solidFill>
                <a:latin typeface="Trebuchet MS"/>
                <a:cs typeface="Trebuchet MS"/>
              </a:rPr>
              <a:t>t</a:t>
            </a:r>
            <a:r>
              <a:rPr sz="8000" spc="-415" dirty="0">
                <a:solidFill>
                  <a:srgbClr val="156669"/>
                </a:solidFill>
                <a:latin typeface="Trebuchet MS"/>
                <a:cs typeface="Trebuchet MS"/>
              </a:rPr>
              <a:t>c</a:t>
            </a:r>
            <a:r>
              <a:rPr sz="8000" spc="-570" dirty="0">
                <a:solidFill>
                  <a:srgbClr val="156669"/>
                </a:solidFill>
                <a:latin typeface="Trebuchet MS"/>
                <a:cs typeface="Trebuchet MS"/>
              </a:rPr>
              <a:t>o</a:t>
            </a:r>
            <a:r>
              <a:rPr sz="8000" spc="-495" dirty="0">
                <a:solidFill>
                  <a:srgbClr val="156669"/>
                </a:solidFill>
                <a:latin typeface="Trebuchet MS"/>
                <a:cs typeface="Trebuchet MS"/>
              </a:rPr>
              <a:t>m</a:t>
            </a:r>
            <a:r>
              <a:rPr sz="8000" spc="-630" dirty="0">
                <a:solidFill>
                  <a:srgbClr val="156669"/>
                </a:solidFill>
                <a:latin typeface="Trebuchet MS"/>
                <a:cs typeface="Trebuchet MS"/>
              </a:rPr>
              <a:t>e</a:t>
            </a:r>
            <a:r>
              <a:rPr sz="8000" spc="850" dirty="0">
                <a:solidFill>
                  <a:srgbClr val="156669"/>
                </a:solidFill>
                <a:latin typeface="Trebuchet MS"/>
                <a:cs typeface="Trebuchet MS"/>
              </a:rPr>
              <a:t>s</a:t>
            </a:r>
            <a:endParaRPr sz="8000" dirty="0">
              <a:latin typeface="Trebuchet MS"/>
              <a:cs typeface="Trebuchet MS"/>
            </a:endParaRPr>
          </a:p>
        </p:txBody>
      </p:sp>
      <p:sp>
        <p:nvSpPr>
          <p:cNvPr id="3" name="object 3"/>
          <p:cNvSpPr txBox="1"/>
          <p:nvPr/>
        </p:nvSpPr>
        <p:spPr>
          <a:xfrm>
            <a:off x="1206499" y="3767740"/>
            <a:ext cx="6335395" cy="4622676"/>
          </a:xfrm>
          <a:prstGeom prst="rect">
            <a:avLst/>
          </a:prstGeom>
        </p:spPr>
        <p:txBody>
          <a:bodyPr vert="horz" wrap="square" lIns="0" tIns="12065" rIns="0" bIns="0" rtlCol="0">
            <a:spAutoFit/>
          </a:bodyPr>
          <a:lstStyle/>
          <a:p>
            <a:pPr marL="12700" marR="5080" algn="just">
              <a:lnSpc>
                <a:spcPct val="134800"/>
              </a:lnSpc>
              <a:spcBef>
                <a:spcPts val="95"/>
              </a:spcBef>
            </a:pPr>
            <a:r>
              <a:rPr sz="3200" spc="-110" dirty="0">
                <a:solidFill>
                  <a:srgbClr val="156669"/>
                </a:solidFill>
                <a:latin typeface="Lucida Sans Unicode"/>
                <a:cs typeface="Lucida Sans Unicode"/>
              </a:rPr>
              <a:t>T</a:t>
            </a:r>
            <a:r>
              <a:rPr sz="3200" spc="-180" dirty="0">
                <a:solidFill>
                  <a:srgbClr val="156669"/>
                </a:solidFill>
                <a:latin typeface="Lucida Sans Unicode"/>
                <a:cs typeface="Lucida Sans Unicode"/>
              </a:rPr>
              <a:t>h</a:t>
            </a:r>
            <a:r>
              <a:rPr sz="3200" spc="85" dirty="0">
                <a:solidFill>
                  <a:srgbClr val="156669"/>
                </a:solidFill>
                <a:latin typeface="Lucida Sans Unicode"/>
                <a:cs typeface="Lucida Sans Unicode"/>
              </a:rPr>
              <a:t>e</a:t>
            </a:r>
            <a:r>
              <a:rPr sz="3200" spc="-220" dirty="0">
                <a:solidFill>
                  <a:srgbClr val="156669"/>
                </a:solidFill>
                <a:latin typeface="Lucida Sans Unicode"/>
                <a:cs typeface="Lucida Sans Unicode"/>
              </a:rPr>
              <a:t> </a:t>
            </a:r>
            <a:r>
              <a:rPr sz="3200" spc="-35" dirty="0">
                <a:solidFill>
                  <a:srgbClr val="156669"/>
                </a:solidFill>
                <a:latin typeface="Lucida Sans Unicode"/>
                <a:cs typeface="Lucida Sans Unicode"/>
              </a:rPr>
              <a:t>o</a:t>
            </a:r>
            <a:r>
              <a:rPr sz="3200" spc="-180" dirty="0">
                <a:solidFill>
                  <a:srgbClr val="156669"/>
                </a:solidFill>
                <a:latin typeface="Lucida Sans Unicode"/>
                <a:cs typeface="Lucida Sans Unicode"/>
              </a:rPr>
              <a:t>u</a:t>
            </a:r>
            <a:r>
              <a:rPr sz="3200" spc="305" dirty="0">
                <a:solidFill>
                  <a:srgbClr val="156669"/>
                </a:solidFill>
                <a:latin typeface="Lucida Sans Unicode"/>
                <a:cs typeface="Lucida Sans Unicode"/>
              </a:rPr>
              <a:t>t</a:t>
            </a:r>
            <a:r>
              <a:rPr sz="3200" spc="204" dirty="0">
                <a:solidFill>
                  <a:srgbClr val="156669"/>
                </a:solidFill>
                <a:latin typeface="Lucida Sans Unicode"/>
                <a:cs typeface="Lucida Sans Unicode"/>
              </a:rPr>
              <a:t>c</a:t>
            </a:r>
            <a:r>
              <a:rPr sz="3200" spc="-35" dirty="0">
                <a:solidFill>
                  <a:srgbClr val="156669"/>
                </a:solidFill>
                <a:latin typeface="Lucida Sans Unicode"/>
                <a:cs typeface="Lucida Sans Unicode"/>
              </a:rPr>
              <a:t>o</a:t>
            </a:r>
            <a:r>
              <a:rPr sz="3200" spc="-160" dirty="0">
                <a:solidFill>
                  <a:srgbClr val="156669"/>
                </a:solidFill>
                <a:latin typeface="Lucida Sans Unicode"/>
                <a:cs typeface="Lucida Sans Unicode"/>
              </a:rPr>
              <a:t>m</a:t>
            </a:r>
            <a:r>
              <a:rPr sz="3200" spc="80" dirty="0">
                <a:solidFill>
                  <a:srgbClr val="156669"/>
                </a:solidFill>
                <a:latin typeface="Lucida Sans Unicode"/>
                <a:cs typeface="Lucida Sans Unicode"/>
              </a:rPr>
              <a:t>e</a:t>
            </a:r>
            <a:r>
              <a:rPr sz="3200" spc="10" dirty="0">
                <a:solidFill>
                  <a:srgbClr val="156669"/>
                </a:solidFill>
                <a:latin typeface="Lucida Sans Unicode"/>
                <a:cs typeface="Lucida Sans Unicode"/>
              </a:rPr>
              <a:t>s</a:t>
            </a:r>
            <a:r>
              <a:rPr sz="3200" spc="-220" dirty="0">
                <a:solidFill>
                  <a:srgbClr val="156669"/>
                </a:solidFill>
                <a:latin typeface="Lucida Sans Unicode"/>
                <a:cs typeface="Lucida Sans Unicode"/>
              </a:rPr>
              <a:t> </a:t>
            </a:r>
            <a:r>
              <a:rPr sz="3200" spc="-35" dirty="0">
                <a:solidFill>
                  <a:srgbClr val="156669"/>
                </a:solidFill>
                <a:latin typeface="Lucida Sans Unicode"/>
                <a:cs typeface="Lucida Sans Unicode"/>
              </a:rPr>
              <a:t>o</a:t>
            </a:r>
            <a:r>
              <a:rPr sz="3200" spc="295" dirty="0">
                <a:solidFill>
                  <a:srgbClr val="156669"/>
                </a:solidFill>
                <a:latin typeface="Lucida Sans Unicode"/>
                <a:cs typeface="Lucida Sans Unicode"/>
              </a:rPr>
              <a:t>f</a:t>
            </a:r>
            <a:r>
              <a:rPr sz="3200" spc="-220" dirty="0">
                <a:solidFill>
                  <a:srgbClr val="156669"/>
                </a:solidFill>
                <a:latin typeface="Lucida Sans Unicode"/>
                <a:cs typeface="Lucida Sans Unicode"/>
              </a:rPr>
              <a:t> </a:t>
            </a:r>
            <a:r>
              <a:rPr sz="3200" spc="305" dirty="0">
                <a:solidFill>
                  <a:srgbClr val="156669"/>
                </a:solidFill>
                <a:latin typeface="Lucida Sans Unicode"/>
                <a:cs typeface="Lucida Sans Unicode"/>
              </a:rPr>
              <a:t>t</a:t>
            </a:r>
            <a:r>
              <a:rPr sz="3200" spc="-180" dirty="0">
                <a:solidFill>
                  <a:srgbClr val="156669"/>
                </a:solidFill>
                <a:latin typeface="Lucida Sans Unicode"/>
                <a:cs typeface="Lucida Sans Unicode"/>
              </a:rPr>
              <a:t>h</a:t>
            </a:r>
            <a:r>
              <a:rPr sz="3200" spc="85" dirty="0">
                <a:solidFill>
                  <a:srgbClr val="156669"/>
                </a:solidFill>
                <a:latin typeface="Lucida Sans Unicode"/>
                <a:cs typeface="Lucida Sans Unicode"/>
              </a:rPr>
              <a:t>e</a:t>
            </a:r>
            <a:r>
              <a:rPr sz="3200" spc="-220" dirty="0">
                <a:solidFill>
                  <a:srgbClr val="156669"/>
                </a:solidFill>
                <a:latin typeface="Lucida Sans Unicode"/>
                <a:cs typeface="Lucida Sans Unicode"/>
              </a:rPr>
              <a:t> </a:t>
            </a:r>
            <a:r>
              <a:rPr sz="3200" spc="185" dirty="0">
                <a:solidFill>
                  <a:srgbClr val="156669"/>
                </a:solidFill>
                <a:latin typeface="Lucida Sans Unicode"/>
                <a:cs typeface="Lucida Sans Unicode"/>
              </a:rPr>
              <a:t>M</a:t>
            </a:r>
            <a:r>
              <a:rPr sz="3200" spc="80" dirty="0">
                <a:solidFill>
                  <a:srgbClr val="156669"/>
                </a:solidFill>
                <a:latin typeface="Lucida Sans Unicode"/>
                <a:cs typeface="Lucida Sans Unicode"/>
              </a:rPr>
              <a:t>e</a:t>
            </a:r>
            <a:r>
              <a:rPr sz="3200" spc="-55" dirty="0">
                <a:solidFill>
                  <a:srgbClr val="156669"/>
                </a:solidFill>
                <a:latin typeface="Lucida Sans Unicode"/>
                <a:cs typeface="Lucida Sans Unicode"/>
              </a:rPr>
              <a:t>d</a:t>
            </a:r>
            <a:r>
              <a:rPr sz="3200" spc="-240" dirty="0">
                <a:solidFill>
                  <a:srgbClr val="156669"/>
                </a:solidFill>
                <a:latin typeface="Lucida Sans Unicode"/>
                <a:cs typeface="Lucida Sans Unicode"/>
              </a:rPr>
              <a:t>i</a:t>
            </a:r>
            <a:r>
              <a:rPr sz="3200" spc="330" dirty="0">
                <a:solidFill>
                  <a:srgbClr val="156669"/>
                </a:solidFill>
                <a:latin typeface="Lucida Sans Unicode"/>
                <a:cs typeface="Lucida Sans Unicode"/>
              </a:rPr>
              <a:t>B</a:t>
            </a:r>
            <a:r>
              <a:rPr sz="3200" spc="-35" dirty="0">
                <a:solidFill>
                  <a:srgbClr val="156669"/>
                </a:solidFill>
                <a:latin typeface="Lucida Sans Unicode"/>
                <a:cs typeface="Lucida Sans Unicode"/>
              </a:rPr>
              <a:t>o</a:t>
            </a:r>
            <a:r>
              <a:rPr sz="3200" spc="280" dirty="0">
                <a:solidFill>
                  <a:srgbClr val="156669"/>
                </a:solidFill>
                <a:latin typeface="Lucida Sans Unicode"/>
                <a:cs typeface="Lucida Sans Unicode"/>
              </a:rPr>
              <a:t>t  </a:t>
            </a:r>
            <a:r>
              <a:rPr lang="en-US" sz="3200" spc="330" dirty="0">
                <a:solidFill>
                  <a:srgbClr val="156669"/>
                </a:solidFill>
                <a:latin typeface="Lucida Sans Unicode"/>
                <a:cs typeface="Lucida Sans Unicode"/>
              </a:rPr>
              <a:t>Medicine Recommendation  System and Brain Tumor Detection</a:t>
            </a:r>
            <a:r>
              <a:rPr sz="3200" spc="-220" dirty="0">
                <a:solidFill>
                  <a:srgbClr val="156669"/>
                </a:solidFill>
                <a:latin typeface="Lucida Sans Unicode"/>
                <a:cs typeface="Lucida Sans Unicode"/>
              </a:rPr>
              <a:t> </a:t>
            </a:r>
            <a:r>
              <a:rPr sz="3200" spc="-55" dirty="0">
                <a:solidFill>
                  <a:srgbClr val="156669"/>
                </a:solidFill>
                <a:latin typeface="Lucida Sans Unicode"/>
                <a:cs typeface="Lucida Sans Unicode"/>
              </a:rPr>
              <a:t>p</a:t>
            </a:r>
            <a:r>
              <a:rPr sz="3200" spc="200" dirty="0">
                <a:solidFill>
                  <a:srgbClr val="156669"/>
                </a:solidFill>
                <a:latin typeface="Lucida Sans Unicode"/>
                <a:cs typeface="Lucida Sans Unicode"/>
              </a:rPr>
              <a:t>r</a:t>
            </a:r>
            <a:r>
              <a:rPr sz="3200" spc="-35" dirty="0">
                <a:solidFill>
                  <a:srgbClr val="156669"/>
                </a:solidFill>
                <a:latin typeface="Lucida Sans Unicode"/>
                <a:cs typeface="Lucida Sans Unicode"/>
              </a:rPr>
              <a:t>o</a:t>
            </a:r>
            <a:r>
              <a:rPr sz="3200" spc="-285" dirty="0">
                <a:solidFill>
                  <a:srgbClr val="156669"/>
                </a:solidFill>
                <a:latin typeface="Lucida Sans Unicode"/>
                <a:cs typeface="Lucida Sans Unicode"/>
              </a:rPr>
              <a:t>j</a:t>
            </a:r>
            <a:r>
              <a:rPr sz="3200" spc="80" dirty="0">
                <a:solidFill>
                  <a:srgbClr val="156669"/>
                </a:solidFill>
                <a:latin typeface="Lucida Sans Unicode"/>
                <a:cs typeface="Lucida Sans Unicode"/>
              </a:rPr>
              <a:t>e</a:t>
            </a:r>
            <a:r>
              <a:rPr sz="3200" spc="204" dirty="0">
                <a:solidFill>
                  <a:srgbClr val="156669"/>
                </a:solidFill>
                <a:latin typeface="Lucida Sans Unicode"/>
                <a:cs typeface="Lucida Sans Unicode"/>
              </a:rPr>
              <a:t>c</a:t>
            </a:r>
            <a:r>
              <a:rPr sz="3200" spc="280" dirty="0">
                <a:solidFill>
                  <a:srgbClr val="156669"/>
                </a:solidFill>
                <a:latin typeface="Lucida Sans Unicode"/>
                <a:cs typeface="Lucida Sans Unicode"/>
              </a:rPr>
              <a:t>t  </a:t>
            </a:r>
            <a:r>
              <a:rPr sz="3200" spc="160" dirty="0">
                <a:solidFill>
                  <a:srgbClr val="156669"/>
                </a:solidFill>
                <a:latin typeface="Lucida Sans Unicode"/>
                <a:cs typeface="Lucida Sans Unicode"/>
              </a:rPr>
              <a:t>are</a:t>
            </a:r>
            <a:r>
              <a:rPr sz="3200" spc="-225" dirty="0">
                <a:solidFill>
                  <a:srgbClr val="156669"/>
                </a:solidFill>
                <a:latin typeface="Lucida Sans Unicode"/>
                <a:cs typeface="Lucida Sans Unicode"/>
              </a:rPr>
              <a:t> </a:t>
            </a:r>
            <a:r>
              <a:rPr sz="3200" spc="20" dirty="0">
                <a:solidFill>
                  <a:srgbClr val="156669"/>
                </a:solidFill>
                <a:latin typeface="Lucida Sans Unicode"/>
                <a:cs typeface="Lucida Sans Unicode"/>
              </a:rPr>
              <a:t>multifaceted,</a:t>
            </a:r>
            <a:r>
              <a:rPr sz="3200" spc="-220" dirty="0">
                <a:solidFill>
                  <a:srgbClr val="156669"/>
                </a:solidFill>
                <a:latin typeface="Lucida Sans Unicode"/>
                <a:cs typeface="Lucida Sans Unicode"/>
              </a:rPr>
              <a:t> </a:t>
            </a:r>
            <a:r>
              <a:rPr sz="3200" spc="-35" dirty="0">
                <a:solidFill>
                  <a:srgbClr val="156669"/>
                </a:solidFill>
                <a:latin typeface="Lucida Sans Unicode"/>
                <a:cs typeface="Lucida Sans Unicode"/>
              </a:rPr>
              <a:t>encompassing </a:t>
            </a:r>
            <a:r>
              <a:rPr sz="3200" spc="-994" dirty="0">
                <a:solidFill>
                  <a:srgbClr val="156669"/>
                </a:solidFill>
                <a:latin typeface="Lucida Sans Unicode"/>
                <a:cs typeface="Lucida Sans Unicode"/>
              </a:rPr>
              <a:t> </a:t>
            </a:r>
            <a:r>
              <a:rPr sz="3200" spc="195" dirty="0">
                <a:solidFill>
                  <a:srgbClr val="156669"/>
                </a:solidFill>
                <a:latin typeface="Lucida Sans Unicode"/>
                <a:cs typeface="Lucida Sans Unicode"/>
              </a:rPr>
              <a:t>a</a:t>
            </a:r>
            <a:r>
              <a:rPr sz="3200" spc="-55" dirty="0">
                <a:solidFill>
                  <a:srgbClr val="156669"/>
                </a:solidFill>
                <a:latin typeface="Lucida Sans Unicode"/>
                <a:cs typeface="Lucida Sans Unicode"/>
              </a:rPr>
              <a:t>d</a:t>
            </a:r>
            <a:r>
              <a:rPr sz="3200" spc="105" dirty="0">
                <a:solidFill>
                  <a:srgbClr val="156669"/>
                </a:solidFill>
                <a:latin typeface="Lucida Sans Unicode"/>
                <a:cs typeface="Lucida Sans Unicode"/>
              </a:rPr>
              <a:t>v</a:t>
            </a:r>
            <a:r>
              <a:rPr sz="3200" spc="195" dirty="0">
                <a:solidFill>
                  <a:srgbClr val="156669"/>
                </a:solidFill>
                <a:latin typeface="Lucida Sans Unicode"/>
                <a:cs typeface="Lucida Sans Unicode"/>
              </a:rPr>
              <a:t>a</a:t>
            </a:r>
            <a:r>
              <a:rPr sz="3200" spc="-180" dirty="0">
                <a:solidFill>
                  <a:srgbClr val="156669"/>
                </a:solidFill>
                <a:latin typeface="Lucida Sans Unicode"/>
                <a:cs typeface="Lucida Sans Unicode"/>
              </a:rPr>
              <a:t>n</a:t>
            </a:r>
            <a:r>
              <a:rPr sz="3200" spc="204" dirty="0">
                <a:solidFill>
                  <a:srgbClr val="156669"/>
                </a:solidFill>
                <a:latin typeface="Lucida Sans Unicode"/>
                <a:cs typeface="Lucida Sans Unicode"/>
              </a:rPr>
              <a:t>c</a:t>
            </a:r>
            <a:r>
              <a:rPr sz="3200" spc="80" dirty="0">
                <a:solidFill>
                  <a:srgbClr val="156669"/>
                </a:solidFill>
                <a:latin typeface="Lucida Sans Unicode"/>
                <a:cs typeface="Lucida Sans Unicode"/>
              </a:rPr>
              <a:t>e</a:t>
            </a:r>
            <a:r>
              <a:rPr sz="3200" spc="-160" dirty="0">
                <a:solidFill>
                  <a:srgbClr val="156669"/>
                </a:solidFill>
                <a:latin typeface="Lucida Sans Unicode"/>
                <a:cs typeface="Lucida Sans Unicode"/>
              </a:rPr>
              <a:t>m</a:t>
            </a:r>
            <a:r>
              <a:rPr sz="3200" spc="80" dirty="0">
                <a:solidFill>
                  <a:srgbClr val="156669"/>
                </a:solidFill>
                <a:latin typeface="Lucida Sans Unicode"/>
                <a:cs typeface="Lucida Sans Unicode"/>
              </a:rPr>
              <a:t>e</a:t>
            </a:r>
            <a:r>
              <a:rPr sz="3200" spc="-180" dirty="0">
                <a:solidFill>
                  <a:srgbClr val="156669"/>
                </a:solidFill>
                <a:latin typeface="Lucida Sans Unicode"/>
                <a:cs typeface="Lucida Sans Unicode"/>
              </a:rPr>
              <a:t>n</a:t>
            </a:r>
            <a:r>
              <a:rPr sz="3200" spc="305" dirty="0">
                <a:solidFill>
                  <a:srgbClr val="156669"/>
                </a:solidFill>
                <a:latin typeface="Lucida Sans Unicode"/>
                <a:cs typeface="Lucida Sans Unicode"/>
              </a:rPr>
              <a:t>t</a:t>
            </a:r>
            <a:r>
              <a:rPr sz="3200" spc="10" dirty="0">
                <a:solidFill>
                  <a:srgbClr val="156669"/>
                </a:solidFill>
                <a:latin typeface="Lucida Sans Unicode"/>
                <a:cs typeface="Lucida Sans Unicode"/>
              </a:rPr>
              <a:t>s</a:t>
            </a:r>
            <a:r>
              <a:rPr sz="3200" spc="-220" dirty="0">
                <a:solidFill>
                  <a:srgbClr val="156669"/>
                </a:solidFill>
                <a:latin typeface="Lucida Sans Unicode"/>
                <a:cs typeface="Lucida Sans Unicode"/>
              </a:rPr>
              <a:t> </a:t>
            </a:r>
            <a:r>
              <a:rPr sz="3200" spc="-240" dirty="0">
                <a:solidFill>
                  <a:srgbClr val="156669"/>
                </a:solidFill>
                <a:latin typeface="Lucida Sans Unicode"/>
                <a:cs typeface="Lucida Sans Unicode"/>
              </a:rPr>
              <a:t>i</a:t>
            </a:r>
            <a:r>
              <a:rPr sz="3200" spc="-175" dirty="0">
                <a:solidFill>
                  <a:srgbClr val="156669"/>
                </a:solidFill>
                <a:latin typeface="Lucida Sans Unicode"/>
                <a:cs typeface="Lucida Sans Unicode"/>
              </a:rPr>
              <a:t>n</a:t>
            </a:r>
            <a:r>
              <a:rPr sz="3200" spc="-220" dirty="0">
                <a:solidFill>
                  <a:srgbClr val="156669"/>
                </a:solidFill>
                <a:latin typeface="Lucida Sans Unicode"/>
                <a:cs typeface="Lucida Sans Unicode"/>
              </a:rPr>
              <a:t> </a:t>
            </a:r>
            <a:r>
              <a:rPr sz="3200" spc="-180" dirty="0">
                <a:solidFill>
                  <a:srgbClr val="156669"/>
                </a:solidFill>
                <a:latin typeface="Lucida Sans Unicode"/>
                <a:cs typeface="Lucida Sans Unicode"/>
              </a:rPr>
              <a:t>h</a:t>
            </a:r>
            <a:r>
              <a:rPr sz="3200" spc="80" dirty="0">
                <a:solidFill>
                  <a:srgbClr val="156669"/>
                </a:solidFill>
                <a:latin typeface="Lucida Sans Unicode"/>
                <a:cs typeface="Lucida Sans Unicode"/>
              </a:rPr>
              <a:t>e</a:t>
            </a:r>
            <a:r>
              <a:rPr sz="3200" spc="195" dirty="0">
                <a:solidFill>
                  <a:srgbClr val="156669"/>
                </a:solidFill>
                <a:latin typeface="Lucida Sans Unicode"/>
                <a:cs typeface="Lucida Sans Unicode"/>
              </a:rPr>
              <a:t>a</a:t>
            </a:r>
            <a:r>
              <a:rPr sz="3200" spc="-285" dirty="0">
                <a:solidFill>
                  <a:srgbClr val="156669"/>
                </a:solidFill>
                <a:latin typeface="Lucida Sans Unicode"/>
                <a:cs typeface="Lucida Sans Unicode"/>
              </a:rPr>
              <a:t>l</a:t>
            </a:r>
            <a:r>
              <a:rPr sz="3200" spc="305" dirty="0">
                <a:solidFill>
                  <a:srgbClr val="156669"/>
                </a:solidFill>
                <a:latin typeface="Lucida Sans Unicode"/>
                <a:cs typeface="Lucida Sans Unicode"/>
              </a:rPr>
              <a:t>t</a:t>
            </a:r>
            <a:r>
              <a:rPr sz="3200" spc="-180" dirty="0">
                <a:solidFill>
                  <a:srgbClr val="156669"/>
                </a:solidFill>
                <a:latin typeface="Lucida Sans Unicode"/>
                <a:cs typeface="Lucida Sans Unicode"/>
              </a:rPr>
              <a:t>h</a:t>
            </a:r>
            <a:r>
              <a:rPr sz="3200" spc="204" dirty="0">
                <a:solidFill>
                  <a:srgbClr val="156669"/>
                </a:solidFill>
                <a:latin typeface="Lucida Sans Unicode"/>
                <a:cs typeface="Lucida Sans Unicode"/>
              </a:rPr>
              <a:t>c</a:t>
            </a:r>
            <a:r>
              <a:rPr sz="3200" spc="195" dirty="0">
                <a:solidFill>
                  <a:srgbClr val="156669"/>
                </a:solidFill>
                <a:latin typeface="Lucida Sans Unicode"/>
                <a:cs typeface="Lucida Sans Unicode"/>
              </a:rPr>
              <a:t>a</a:t>
            </a:r>
            <a:r>
              <a:rPr sz="3200" spc="200" dirty="0">
                <a:solidFill>
                  <a:srgbClr val="156669"/>
                </a:solidFill>
                <a:latin typeface="Lucida Sans Unicode"/>
                <a:cs typeface="Lucida Sans Unicode"/>
              </a:rPr>
              <a:t>r</a:t>
            </a:r>
            <a:r>
              <a:rPr sz="3200" spc="80" dirty="0">
                <a:solidFill>
                  <a:srgbClr val="156669"/>
                </a:solidFill>
                <a:latin typeface="Lucida Sans Unicode"/>
                <a:cs typeface="Lucida Sans Unicode"/>
              </a:rPr>
              <a:t>e</a:t>
            </a:r>
            <a:r>
              <a:rPr sz="3200" spc="-265" dirty="0">
                <a:solidFill>
                  <a:srgbClr val="156669"/>
                </a:solidFill>
                <a:latin typeface="Lucida Sans Unicode"/>
                <a:cs typeface="Lucida Sans Unicode"/>
              </a:rPr>
              <a:t>,  </a:t>
            </a:r>
            <a:r>
              <a:rPr sz="3200" spc="-30" dirty="0">
                <a:solidFill>
                  <a:srgbClr val="156669"/>
                </a:solidFill>
                <a:latin typeface="Lucida Sans Unicode"/>
                <a:cs typeface="Lucida Sans Unicode"/>
              </a:rPr>
              <a:t>technology,</a:t>
            </a:r>
            <a:r>
              <a:rPr sz="3200" spc="-225" dirty="0">
                <a:solidFill>
                  <a:srgbClr val="156669"/>
                </a:solidFill>
                <a:latin typeface="Lucida Sans Unicode"/>
                <a:cs typeface="Lucida Sans Unicode"/>
              </a:rPr>
              <a:t> </a:t>
            </a:r>
            <a:r>
              <a:rPr sz="3200" spc="-10" dirty="0">
                <a:solidFill>
                  <a:srgbClr val="156669"/>
                </a:solidFill>
                <a:latin typeface="Lucida Sans Unicode"/>
                <a:cs typeface="Lucida Sans Unicode"/>
              </a:rPr>
              <a:t>and</a:t>
            </a:r>
            <a:r>
              <a:rPr sz="3200" spc="-220" dirty="0">
                <a:solidFill>
                  <a:srgbClr val="156669"/>
                </a:solidFill>
                <a:latin typeface="Lucida Sans Unicode"/>
                <a:cs typeface="Lucida Sans Unicode"/>
              </a:rPr>
              <a:t> </a:t>
            </a:r>
            <a:r>
              <a:rPr sz="3200" spc="60" dirty="0">
                <a:solidFill>
                  <a:srgbClr val="156669"/>
                </a:solidFill>
                <a:latin typeface="Lucida Sans Unicode"/>
                <a:cs typeface="Lucida Sans Unicode"/>
              </a:rPr>
              <a:t>patient</a:t>
            </a:r>
            <a:r>
              <a:rPr sz="3200" spc="-225" dirty="0">
                <a:solidFill>
                  <a:srgbClr val="156669"/>
                </a:solidFill>
                <a:latin typeface="Lucida Sans Unicode"/>
                <a:cs typeface="Lucida Sans Unicode"/>
              </a:rPr>
              <a:t> </a:t>
            </a:r>
            <a:r>
              <a:rPr sz="3200" spc="170" dirty="0">
                <a:solidFill>
                  <a:srgbClr val="156669"/>
                </a:solidFill>
                <a:latin typeface="Lucida Sans Unicode"/>
                <a:cs typeface="Lucida Sans Unicode"/>
              </a:rPr>
              <a:t>care</a:t>
            </a:r>
            <a:r>
              <a:rPr lang="en-US" sz="3200" spc="170" dirty="0">
                <a:solidFill>
                  <a:srgbClr val="156669"/>
                </a:solidFill>
                <a:latin typeface="Lucida Sans Unicode"/>
                <a:cs typeface="Lucida Sans Unicode"/>
              </a:rPr>
              <a:t>.</a:t>
            </a:r>
            <a:endParaRPr sz="3200" dirty="0">
              <a:latin typeface="Lucida Sans Unicode"/>
              <a:cs typeface="Lucida Sans Unicode"/>
            </a:endParaRPr>
          </a:p>
        </p:txBody>
      </p:sp>
      <p:sp>
        <p:nvSpPr>
          <p:cNvPr id="5" name="object 5"/>
          <p:cNvSpPr/>
          <p:nvPr/>
        </p:nvSpPr>
        <p:spPr>
          <a:xfrm>
            <a:off x="9788560" y="617855"/>
            <a:ext cx="7097395" cy="1628139"/>
          </a:xfrm>
          <a:custGeom>
            <a:avLst/>
            <a:gdLst/>
            <a:ahLst/>
            <a:cxnLst/>
            <a:rect l="l" t="t" r="r" b="b"/>
            <a:pathLst>
              <a:path w="7097394" h="1628139">
                <a:moveTo>
                  <a:pt x="6954411" y="1627547"/>
                </a:moveTo>
                <a:lnTo>
                  <a:pt x="142874" y="1627547"/>
                </a:lnTo>
                <a:lnTo>
                  <a:pt x="114870" y="1624777"/>
                </a:lnTo>
                <a:lnTo>
                  <a:pt x="63607" y="1603543"/>
                </a:lnTo>
                <a:lnTo>
                  <a:pt x="24004" y="1563939"/>
                </a:lnTo>
                <a:lnTo>
                  <a:pt x="2770" y="1512676"/>
                </a:lnTo>
                <a:lnTo>
                  <a:pt x="0" y="1484676"/>
                </a:lnTo>
                <a:lnTo>
                  <a:pt x="0" y="142870"/>
                </a:lnTo>
                <a:lnTo>
                  <a:pt x="10875" y="88198"/>
                </a:lnTo>
                <a:lnTo>
                  <a:pt x="41846" y="41846"/>
                </a:lnTo>
                <a:lnTo>
                  <a:pt x="88198" y="10875"/>
                </a:lnTo>
                <a:lnTo>
                  <a:pt x="142868" y="0"/>
                </a:lnTo>
                <a:lnTo>
                  <a:pt x="6954417" y="0"/>
                </a:lnTo>
                <a:lnTo>
                  <a:pt x="7009087" y="10875"/>
                </a:lnTo>
                <a:lnTo>
                  <a:pt x="7055440" y="41846"/>
                </a:lnTo>
                <a:lnTo>
                  <a:pt x="7086410" y="88198"/>
                </a:lnTo>
                <a:lnTo>
                  <a:pt x="7097285" y="142870"/>
                </a:lnTo>
                <a:lnTo>
                  <a:pt x="7097285" y="1484676"/>
                </a:lnTo>
                <a:lnTo>
                  <a:pt x="7086410" y="1539348"/>
                </a:lnTo>
                <a:lnTo>
                  <a:pt x="7055440" y="1585700"/>
                </a:lnTo>
                <a:lnTo>
                  <a:pt x="7009087" y="1616672"/>
                </a:lnTo>
                <a:lnTo>
                  <a:pt x="6954411" y="1627547"/>
                </a:lnTo>
                <a:close/>
              </a:path>
            </a:pathLst>
          </a:custGeom>
          <a:solidFill>
            <a:srgbClr val="FAF5F1"/>
          </a:solidFill>
        </p:spPr>
        <p:txBody>
          <a:bodyPr wrap="square" lIns="0" tIns="0" rIns="0" bIns="0" rtlCol="0"/>
          <a:lstStyle/>
          <a:p>
            <a:endParaRPr/>
          </a:p>
        </p:txBody>
      </p:sp>
      <p:sp>
        <p:nvSpPr>
          <p:cNvPr id="7" name="object 7"/>
          <p:cNvSpPr txBox="1"/>
          <p:nvPr/>
        </p:nvSpPr>
        <p:spPr>
          <a:xfrm>
            <a:off x="10020996" y="1015315"/>
            <a:ext cx="560070" cy="635000"/>
          </a:xfrm>
          <a:prstGeom prst="rect">
            <a:avLst/>
          </a:prstGeom>
        </p:spPr>
        <p:txBody>
          <a:bodyPr vert="horz" wrap="square" lIns="0" tIns="12700" rIns="0" bIns="0" rtlCol="0">
            <a:spAutoFit/>
          </a:bodyPr>
          <a:lstStyle/>
          <a:p>
            <a:pPr marL="12700">
              <a:lnSpc>
                <a:spcPct val="100000"/>
              </a:lnSpc>
              <a:spcBef>
                <a:spcPts val="100"/>
              </a:spcBef>
            </a:pPr>
            <a:r>
              <a:rPr sz="4000" spc="-35" dirty="0">
                <a:solidFill>
                  <a:srgbClr val="156669"/>
                </a:solidFill>
                <a:latin typeface="Trebuchet MS"/>
                <a:cs typeface="Trebuchet MS"/>
              </a:rPr>
              <a:t>0</a:t>
            </a:r>
            <a:r>
              <a:rPr sz="4000" spc="-855" dirty="0">
                <a:solidFill>
                  <a:srgbClr val="156669"/>
                </a:solidFill>
                <a:latin typeface="Trebuchet MS"/>
                <a:cs typeface="Trebuchet MS"/>
              </a:rPr>
              <a:t>1</a:t>
            </a:r>
            <a:r>
              <a:rPr sz="4000" spc="-570" dirty="0">
                <a:solidFill>
                  <a:srgbClr val="156669"/>
                </a:solidFill>
                <a:latin typeface="Trebuchet MS"/>
                <a:cs typeface="Trebuchet MS"/>
              </a:rPr>
              <a:t>.</a:t>
            </a:r>
            <a:endParaRPr sz="4000">
              <a:latin typeface="Trebuchet MS"/>
              <a:cs typeface="Trebuchet MS"/>
            </a:endParaRPr>
          </a:p>
        </p:txBody>
      </p:sp>
      <p:sp>
        <p:nvSpPr>
          <p:cNvPr id="8" name="object 8"/>
          <p:cNvSpPr txBox="1"/>
          <p:nvPr/>
        </p:nvSpPr>
        <p:spPr>
          <a:xfrm>
            <a:off x="10858141" y="800100"/>
            <a:ext cx="4453890" cy="1263650"/>
          </a:xfrm>
          <a:prstGeom prst="rect">
            <a:avLst/>
          </a:prstGeom>
        </p:spPr>
        <p:txBody>
          <a:bodyPr vert="horz" wrap="square" lIns="0" tIns="12700" rIns="0" bIns="0" rtlCol="0">
            <a:spAutoFit/>
          </a:bodyPr>
          <a:lstStyle/>
          <a:p>
            <a:pPr marL="12700" marR="5080">
              <a:lnSpc>
                <a:spcPct val="135400"/>
              </a:lnSpc>
              <a:spcBef>
                <a:spcPts val="100"/>
              </a:spcBef>
            </a:pPr>
            <a:r>
              <a:rPr lang="en-IN" sz="3000" spc="75" dirty="0">
                <a:solidFill>
                  <a:srgbClr val="156669"/>
                </a:solidFill>
                <a:latin typeface="Lucida Sans Unicode"/>
                <a:cs typeface="Lucida Sans Unicode"/>
              </a:rPr>
              <a:t>Personalized Medicine Recommendations</a:t>
            </a:r>
            <a:endParaRPr sz="3000" dirty="0">
              <a:latin typeface="Lucida Sans Unicode"/>
              <a:cs typeface="Lucida Sans Unicode"/>
            </a:endParaRPr>
          </a:p>
        </p:txBody>
      </p:sp>
      <p:sp>
        <p:nvSpPr>
          <p:cNvPr id="10" name="object 10"/>
          <p:cNvSpPr/>
          <p:nvPr/>
        </p:nvSpPr>
        <p:spPr>
          <a:xfrm>
            <a:off x="9764372" y="2485343"/>
            <a:ext cx="7097395" cy="1628139"/>
          </a:xfrm>
          <a:custGeom>
            <a:avLst/>
            <a:gdLst/>
            <a:ahLst/>
            <a:cxnLst/>
            <a:rect l="l" t="t" r="r" b="b"/>
            <a:pathLst>
              <a:path w="7097394" h="1628139">
                <a:moveTo>
                  <a:pt x="6954411" y="1627548"/>
                </a:moveTo>
                <a:lnTo>
                  <a:pt x="142874" y="1627548"/>
                </a:lnTo>
                <a:lnTo>
                  <a:pt x="114870" y="1624777"/>
                </a:lnTo>
                <a:lnTo>
                  <a:pt x="63607" y="1603543"/>
                </a:lnTo>
                <a:lnTo>
                  <a:pt x="24004" y="1563939"/>
                </a:lnTo>
                <a:lnTo>
                  <a:pt x="2770" y="1512676"/>
                </a:lnTo>
                <a:lnTo>
                  <a:pt x="0" y="1484676"/>
                </a:lnTo>
                <a:lnTo>
                  <a:pt x="0" y="142870"/>
                </a:lnTo>
                <a:lnTo>
                  <a:pt x="10875" y="88198"/>
                </a:lnTo>
                <a:lnTo>
                  <a:pt x="41846" y="41846"/>
                </a:lnTo>
                <a:lnTo>
                  <a:pt x="88198" y="10875"/>
                </a:lnTo>
                <a:lnTo>
                  <a:pt x="142869" y="0"/>
                </a:lnTo>
                <a:lnTo>
                  <a:pt x="6954416" y="0"/>
                </a:lnTo>
                <a:lnTo>
                  <a:pt x="7009087" y="10875"/>
                </a:lnTo>
                <a:lnTo>
                  <a:pt x="7055440" y="41846"/>
                </a:lnTo>
                <a:lnTo>
                  <a:pt x="7086410" y="88198"/>
                </a:lnTo>
                <a:lnTo>
                  <a:pt x="7097285" y="142870"/>
                </a:lnTo>
                <a:lnTo>
                  <a:pt x="7097285" y="1484676"/>
                </a:lnTo>
                <a:lnTo>
                  <a:pt x="7086410" y="1539348"/>
                </a:lnTo>
                <a:lnTo>
                  <a:pt x="7055440" y="1585700"/>
                </a:lnTo>
                <a:lnTo>
                  <a:pt x="7009087" y="1616672"/>
                </a:lnTo>
                <a:lnTo>
                  <a:pt x="6954411" y="1627548"/>
                </a:lnTo>
                <a:close/>
              </a:path>
            </a:pathLst>
          </a:custGeom>
          <a:solidFill>
            <a:srgbClr val="FAF5F1"/>
          </a:solidFill>
        </p:spPr>
        <p:txBody>
          <a:bodyPr wrap="square" lIns="0" tIns="0" rIns="0" bIns="0" rtlCol="0"/>
          <a:lstStyle/>
          <a:p>
            <a:endParaRPr dirty="0"/>
          </a:p>
        </p:txBody>
      </p:sp>
      <p:sp>
        <p:nvSpPr>
          <p:cNvPr id="12" name="object 12"/>
          <p:cNvSpPr txBox="1"/>
          <p:nvPr/>
        </p:nvSpPr>
        <p:spPr>
          <a:xfrm>
            <a:off x="9995596" y="2653336"/>
            <a:ext cx="6687976" cy="1347164"/>
          </a:xfrm>
          <a:prstGeom prst="rect">
            <a:avLst/>
          </a:prstGeom>
        </p:spPr>
        <p:txBody>
          <a:bodyPr vert="horz" wrap="square" lIns="0" tIns="57785" rIns="0" bIns="0" rtlCol="0">
            <a:spAutoFit/>
          </a:bodyPr>
          <a:lstStyle/>
          <a:p>
            <a:pPr marL="875030" marR="30480" indent="-837565">
              <a:lnSpc>
                <a:spcPct val="122400"/>
              </a:lnSpc>
              <a:spcBef>
                <a:spcPts val="455"/>
              </a:spcBef>
            </a:pPr>
            <a:r>
              <a:rPr sz="6000" spc="-352" baseline="-29166" dirty="0">
                <a:solidFill>
                  <a:srgbClr val="156669"/>
                </a:solidFill>
                <a:latin typeface="Trebuchet MS"/>
                <a:cs typeface="Trebuchet MS"/>
              </a:rPr>
              <a:t>02.</a:t>
            </a:r>
            <a:r>
              <a:rPr sz="6000" spc="555" baseline="-29166" dirty="0">
                <a:solidFill>
                  <a:srgbClr val="156669"/>
                </a:solidFill>
                <a:latin typeface="Trebuchet MS"/>
                <a:cs typeface="Trebuchet MS"/>
              </a:rPr>
              <a:t> </a:t>
            </a:r>
            <a:r>
              <a:rPr lang="en-IN" sz="3000" spc="-5" dirty="0">
                <a:solidFill>
                  <a:srgbClr val="156669"/>
                </a:solidFill>
                <a:latin typeface="Lucida Sans Unicode"/>
                <a:cs typeface="Lucida Sans Unicode"/>
              </a:rPr>
              <a:t>Accurate Brain </a:t>
            </a:r>
            <a:r>
              <a:rPr lang="en-IN" sz="3000" spc="-5" dirty="0" err="1">
                <a:solidFill>
                  <a:srgbClr val="156669"/>
                </a:solidFill>
                <a:latin typeface="Lucida Sans Unicode"/>
                <a:cs typeface="Lucida Sans Unicode"/>
              </a:rPr>
              <a:t>Tumor</a:t>
            </a:r>
            <a:r>
              <a:rPr lang="en-IN" sz="3000" spc="-5" dirty="0">
                <a:solidFill>
                  <a:srgbClr val="156669"/>
                </a:solidFill>
                <a:latin typeface="Lucida Sans Unicode"/>
                <a:cs typeface="Lucida Sans Unicode"/>
              </a:rPr>
              <a:t> Detection</a:t>
            </a:r>
            <a:endParaRPr sz="3000" dirty="0">
              <a:latin typeface="Lucida Sans Unicode"/>
              <a:cs typeface="Lucida Sans Unicode"/>
            </a:endParaRPr>
          </a:p>
        </p:txBody>
      </p:sp>
      <p:sp>
        <p:nvSpPr>
          <p:cNvPr id="14" name="object 14"/>
          <p:cNvSpPr/>
          <p:nvPr/>
        </p:nvSpPr>
        <p:spPr>
          <a:xfrm>
            <a:off x="9763390" y="4346317"/>
            <a:ext cx="7097395" cy="1628139"/>
          </a:xfrm>
          <a:custGeom>
            <a:avLst/>
            <a:gdLst/>
            <a:ahLst/>
            <a:cxnLst/>
            <a:rect l="l" t="t" r="r" b="b"/>
            <a:pathLst>
              <a:path w="7097394" h="1628139">
                <a:moveTo>
                  <a:pt x="6954415" y="1627548"/>
                </a:moveTo>
                <a:lnTo>
                  <a:pt x="142870" y="1627548"/>
                </a:lnTo>
                <a:lnTo>
                  <a:pt x="114870" y="1624777"/>
                </a:lnTo>
                <a:lnTo>
                  <a:pt x="63607" y="1603543"/>
                </a:lnTo>
                <a:lnTo>
                  <a:pt x="24004" y="1563940"/>
                </a:lnTo>
                <a:lnTo>
                  <a:pt x="2770" y="1512677"/>
                </a:lnTo>
                <a:lnTo>
                  <a:pt x="0" y="1484677"/>
                </a:lnTo>
                <a:lnTo>
                  <a:pt x="0" y="142871"/>
                </a:lnTo>
                <a:lnTo>
                  <a:pt x="10875" y="88199"/>
                </a:lnTo>
                <a:lnTo>
                  <a:pt x="41846" y="41847"/>
                </a:lnTo>
                <a:lnTo>
                  <a:pt x="88198" y="10875"/>
                </a:lnTo>
                <a:lnTo>
                  <a:pt x="142874" y="0"/>
                </a:lnTo>
                <a:lnTo>
                  <a:pt x="6954411" y="0"/>
                </a:lnTo>
                <a:lnTo>
                  <a:pt x="7009087" y="10875"/>
                </a:lnTo>
                <a:lnTo>
                  <a:pt x="7055440" y="41847"/>
                </a:lnTo>
                <a:lnTo>
                  <a:pt x="7086410" y="88199"/>
                </a:lnTo>
                <a:lnTo>
                  <a:pt x="7097285" y="142871"/>
                </a:lnTo>
                <a:lnTo>
                  <a:pt x="7097285" y="1484677"/>
                </a:lnTo>
                <a:lnTo>
                  <a:pt x="7086410" y="1539349"/>
                </a:lnTo>
                <a:lnTo>
                  <a:pt x="7055440" y="1585701"/>
                </a:lnTo>
                <a:lnTo>
                  <a:pt x="7009087" y="1616672"/>
                </a:lnTo>
                <a:lnTo>
                  <a:pt x="6954415" y="1627548"/>
                </a:lnTo>
                <a:close/>
              </a:path>
            </a:pathLst>
          </a:custGeom>
          <a:solidFill>
            <a:srgbClr val="FAF5F1"/>
          </a:solidFill>
        </p:spPr>
        <p:txBody>
          <a:bodyPr wrap="square" lIns="0" tIns="0" rIns="0" bIns="0" rtlCol="0"/>
          <a:lstStyle/>
          <a:p>
            <a:endParaRPr dirty="0"/>
          </a:p>
        </p:txBody>
      </p:sp>
      <p:sp>
        <p:nvSpPr>
          <p:cNvPr id="17" name="object 17"/>
          <p:cNvSpPr txBox="1"/>
          <p:nvPr/>
        </p:nvSpPr>
        <p:spPr>
          <a:xfrm>
            <a:off x="9995596" y="4482136"/>
            <a:ext cx="5375275" cy="1347164"/>
          </a:xfrm>
          <a:prstGeom prst="rect">
            <a:avLst/>
          </a:prstGeom>
        </p:spPr>
        <p:txBody>
          <a:bodyPr vert="horz" wrap="square" lIns="0" tIns="57785" rIns="0" bIns="0" rtlCol="0">
            <a:spAutoFit/>
          </a:bodyPr>
          <a:lstStyle/>
          <a:p>
            <a:pPr marL="875030" marR="30480" indent="-837565">
              <a:lnSpc>
                <a:spcPct val="122400"/>
              </a:lnSpc>
              <a:spcBef>
                <a:spcPts val="455"/>
              </a:spcBef>
            </a:pPr>
            <a:r>
              <a:rPr sz="6000" spc="-52" baseline="-29166" dirty="0">
                <a:solidFill>
                  <a:srgbClr val="156669"/>
                </a:solidFill>
                <a:latin typeface="Trebuchet MS"/>
                <a:cs typeface="Trebuchet MS"/>
              </a:rPr>
              <a:t>0</a:t>
            </a:r>
            <a:r>
              <a:rPr sz="6000" spc="52" baseline="-29166" dirty="0">
                <a:solidFill>
                  <a:srgbClr val="156669"/>
                </a:solidFill>
                <a:latin typeface="Trebuchet MS"/>
                <a:cs typeface="Trebuchet MS"/>
              </a:rPr>
              <a:t>3</a:t>
            </a:r>
            <a:r>
              <a:rPr sz="6000" spc="-855" baseline="-29166" dirty="0">
                <a:solidFill>
                  <a:srgbClr val="156669"/>
                </a:solidFill>
                <a:latin typeface="Trebuchet MS"/>
                <a:cs typeface="Trebuchet MS"/>
              </a:rPr>
              <a:t>.</a:t>
            </a:r>
            <a:r>
              <a:rPr sz="6000" spc="427" baseline="-29166" dirty="0">
                <a:solidFill>
                  <a:srgbClr val="156669"/>
                </a:solidFill>
                <a:latin typeface="Trebuchet MS"/>
                <a:cs typeface="Trebuchet MS"/>
              </a:rPr>
              <a:t> </a:t>
            </a:r>
            <a:r>
              <a:rPr lang="en-IN" sz="3000" spc="120" dirty="0">
                <a:solidFill>
                  <a:srgbClr val="156669"/>
                </a:solidFill>
                <a:latin typeface="Lucida Sans Unicode"/>
                <a:cs typeface="Lucida Sans Unicode"/>
              </a:rPr>
              <a:t>Increased Efficiency in Healthcare</a:t>
            </a:r>
            <a:endParaRPr sz="3000" dirty="0">
              <a:latin typeface="Lucida Sans Unicode"/>
              <a:cs typeface="Lucida Sans Unicode"/>
            </a:endParaRPr>
          </a:p>
        </p:txBody>
      </p:sp>
      <p:sp>
        <p:nvSpPr>
          <p:cNvPr id="19" name="object 19"/>
          <p:cNvSpPr/>
          <p:nvPr/>
        </p:nvSpPr>
        <p:spPr>
          <a:xfrm>
            <a:off x="9763389" y="6182361"/>
            <a:ext cx="7097395" cy="1628139"/>
          </a:xfrm>
          <a:custGeom>
            <a:avLst/>
            <a:gdLst/>
            <a:ahLst/>
            <a:cxnLst/>
            <a:rect l="l" t="t" r="r" b="b"/>
            <a:pathLst>
              <a:path w="7097394" h="1628140">
                <a:moveTo>
                  <a:pt x="6954411" y="1627548"/>
                </a:moveTo>
                <a:lnTo>
                  <a:pt x="142874" y="1627548"/>
                </a:lnTo>
                <a:lnTo>
                  <a:pt x="114870" y="1624777"/>
                </a:lnTo>
                <a:lnTo>
                  <a:pt x="63607" y="1603543"/>
                </a:lnTo>
                <a:lnTo>
                  <a:pt x="24004" y="1563940"/>
                </a:lnTo>
                <a:lnTo>
                  <a:pt x="2770" y="1512676"/>
                </a:lnTo>
                <a:lnTo>
                  <a:pt x="0" y="1484676"/>
                </a:lnTo>
                <a:lnTo>
                  <a:pt x="0" y="142871"/>
                </a:lnTo>
                <a:lnTo>
                  <a:pt x="10875" y="88198"/>
                </a:lnTo>
                <a:lnTo>
                  <a:pt x="41846" y="41846"/>
                </a:lnTo>
                <a:lnTo>
                  <a:pt x="88198" y="10875"/>
                </a:lnTo>
                <a:lnTo>
                  <a:pt x="142874" y="0"/>
                </a:lnTo>
                <a:lnTo>
                  <a:pt x="6954411" y="0"/>
                </a:lnTo>
                <a:lnTo>
                  <a:pt x="6982415" y="2770"/>
                </a:lnTo>
                <a:lnTo>
                  <a:pt x="7033679" y="24004"/>
                </a:lnTo>
                <a:lnTo>
                  <a:pt x="7073282" y="63607"/>
                </a:lnTo>
                <a:lnTo>
                  <a:pt x="7094515" y="114871"/>
                </a:lnTo>
                <a:lnTo>
                  <a:pt x="7097285" y="142871"/>
                </a:lnTo>
                <a:lnTo>
                  <a:pt x="7097285" y="1484676"/>
                </a:lnTo>
                <a:lnTo>
                  <a:pt x="7086410" y="1539349"/>
                </a:lnTo>
                <a:lnTo>
                  <a:pt x="7055440" y="1585700"/>
                </a:lnTo>
                <a:lnTo>
                  <a:pt x="7009087" y="1616672"/>
                </a:lnTo>
                <a:lnTo>
                  <a:pt x="6954411" y="1627548"/>
                </a:lnTo>
                <a:close/>
              </a:path>
            </a:pathLst>
          </a:custGeom>
          <a:solidFill>
            <a:srgbClr val="FAF5F1"/>
          </a:solidFill>
        </p:spPr>
        <p:txBody>
          <a:bodyPr wrap="square" lIns="0" tIns="0" rIns="0" bIns="0" rtlCol="0"/>
          <a:lstStyle/>
          <a:p>
            <a:endParaRPr/>
          </a:p>
        </p:txBody>
      </p:sp>
      <p:sp>
        <p:nvSpPr>
          <p:cNvPr id="21" name="object 21"/>
          <p:cNvSpPr txBox="1"/>
          <p:nvPr/>
        </p:nvSpPr>
        <p:spPr>
          <a:xfrm>
            <a:off x="9995596" y="6310936"/>
            <a:ext cx="6687976" cy="1347164"/>
          </a:xfrm>
          <a:prstGeom prst="rect">
            <a:avLst/>
          </a:prstGeom>
        </p:spPr>
        <p:txBody>
          <a:bodyPr vert="horz" wrap="square" lIns="0" tIns="57785" rIns="0" bIns="0" rtlCol="0">
            <a:spAutoFit/>
          </a:bodyPr>
          <a:lstStyle/>
          <a:p>
            <a:pPr marL="875030" marR="30480" indent="-837565">
              <a:lnSpc>
                <a:spcPct val="122400"/>
              </a:lnSpc>
              <a:spcBef>
                <a:spcPts val="455"/>
              </a:spcBef>
            </a:pPr>
            <a:r>
              <a:rPr sz="6000" spc="-284" baseline="-29166" dirty="0">
                <a:solidFill>
                  <a:srgbClr val="156669"/>
                </a:solidFill>
                <a:latin typeface="Trebuchet MS"/>
                <a:cs typeface="Trebuchet MS"/>
              </a:rPr>
              <a:t>04.</a:t>
            </a:r>
            <a:r>
              <a:rPr sz="6000" spc="419" baseline="-29166" dirty="0">
                <a:solidFill>
                  <a:srgbClr val="156669"/>
                </a:solidFill>
                <a:latin typeface="Trebuchet MS"/>
                <a:cs typeface="Trebuchet MS"/>
              </a:rPr>
              <a:t> </a:t>
            </a:r>
            <a:r>
              <a:rPr lang="en-IN" sz="3000" spc="5" dirty="0">
                <a:solidFill>
                  <a:srgbClr val="156669"/>
                </a:solidFill>
                <a:latin typeface="Lucida Sans Unicode"/>
                <a:cs typeface="Lucida Sans Unicode"/>
              </a:rPr>
              <a:t>Accessible Diagnostic Tools </a:t>
            </a:r>
            <a:r>
              <a:rPr lang="en-US" sz="3000" spc="5" dirty="0">
                <a:solidFill>
                  <a:srgbClr val="156669"/>
                </a:solidFill>
                <a:latin typeface="Lucida Sans Unicode"/>
                <a:cs typeface="Lucida Sans Unicode"/>
              </a:rPr>
              <a:t>through a web interface</a:t>
            </a:r>
            <a:endParaRPr sz="3000" dirty="0">
              <a:latin typeface="Lucida Sans Unicode"/>
              <a:cs typeface="Lucida Sans Unicode"/>
            </a:endParaRPr>
          </a:p>
        </p:txBody>
      </p:sp>
      <p:sp>
        <p:nvSpPr>
          <p:cNvPr id="23" name="object 23"/>
          <p:cNvSpPr/>
          <p:nvPr/>
        </p:nvSpPr>
        <p:spPr>
          <a:xfrm>
            <a:off x="9763388" y="8021954"/>
            <a:ext cx="7097395" cy="1628139"/>
          </a:xfrm>
          <a:custGeom>
            <a:avLst/>
            <a:gdLst/>
            <a:ahLst/>
            <a:cxnLst/>
            <a:rect l="l" t="t" r="r" b="b"/>
            <a:pathLst>
              <a:path w="7097394" h="1628140">
                <a:moveTo>
                  <a:pt x="6954412" y="1627548"/>
                </a:moveTo>
                <a:lnTo>
                  <a:pt x="142872" y="1627548"/>
                </a:lnTo>
                <a:lnTo>
                  <a:pt x="114870" y="1624777"/>
                </a:lnTo>
                <a:lnTo>
                  <a:pt x="63607" y="1603543"/>
                </a:lnTo>
                <a:lnTo>
                  <a:pt x="24004" y="1563940"/>
                </a:lnTo>
                <a:lnTo>
                  <a:pt x="2770" y="1512676"/>
                </a:lnTo>
                <a:lnTo>
                  <a:pt x="0" y="1484676"/>
                </a:lnTo>
                <a:lnTo>
                  <a:pt x="0" y="142871"/>
                </a:lnTo>
                <a:lnTo>
                  <a:pt x="10875" y="88198"/>
                </a:lnTo>
                <a:lnTo>
                  <a:pt x="41846" y="41847"/>
                </a:lnTo>
                <a:lnTo>
                  <a:pt x="88198" y="10875"/>
                </a:lnTo>
                <a:lnTo>
                  <a:pt x="142874" y="0"/>
                </a:lnTo>
                <a:lnTo>
                  <a:pt x="6954411" y="0"/>
                </a:lnTo>
                <a:lnTo>
                  <a:pt x="6982415" y="2770"/>
                </a:lnTo>
                <a:lnTo>
                  <a:pt x="7033679" y="24004"/>
                </a:lnTo>
                <a:lnTo>
                  <a:pt x="7073282" y="63607"/>
                </a:lnTo>
                <a:lnTo>
                  <a:pt x="7094515" y="114871"/>
                </a:lnTo>
                <a:lnTo>
                  <a:pt x="7097285" y="142871"/>
                </a:lnTo>
                <a:lnTo>
                  <a:pt x="7097285" y="1484676"/>
                </a:lnTo>
                <a:lnTo>
                  <a:pt x="7086410" y="1539349"/>
                </a:lnTo>
                <a:lnTo>
                  <a:pt x="7055440" y="1585700"/>
                </a:lnTo>
                <a:lnTo>
                  <a:pt x="7009087" y="1616672"/>
                </a:lnTo>
                <a:lnTo>
                  <a:pt x="6954412" y="1627548"/>
                </a:lnTo>
                <a:close/>
              </a:path>
            </a:pathLst>
          </a:custGeom>
          <a:solidFill>
            <a:srgbClr val="FAF5F1"/>
          </a:solidFill>
        </p:spPr>
        <p:txBody>
          <a:bodyPr wrap="square" lIns="0" tIns="0" rIns="0" bIns="0" rtlCol="0"/>
          <a:lstStyle/>
          <a:p>
            <a:endParaRPr dirty="0"/>
          </a:p>
        </p:txBody>
      </p:sp>
      <p:sp>
        <p:nvSpPr>
          <p:cNvPr id="25" name="object 25"/>
          <p:cNvSpPr txBox="1"/>
          <p:nvPr/>
        </p:nvSpPr>
        <p:spPr>
          <a:xfrm>
            <a:off x="9995596" y="8115300"/>
            <a:ext cx="6687976" cy="1347164"/>
          </a:xfrm>
          <a:prstGeom prst="rect">
            <a:avLst/>
          </a:prstGeom>
        </p:spPr>
        <p:txBody>
          <a:bodyPr vert="horz" wrap="square" lIns="0" tIns="57785" rIns="0" bIns="0" rtlCol="0">
            <a:spAutoFit/>
          </a:bodyPr>
          <a:lstStyle/>
          <a:p>
            <a:pPr marL="875030" marR="30480" indent="-837565">
              <a:lnSpc>
                <a:spcPct val="122400"/>
              </a:lnSpc>
              <a:spcBef>
                <a:spcPts val="455"/>
              </a:spcBef>
            </a:pPr>
            <a:r>
              <a:rPr sz="6000" spc="-262" baseline="-29166" dirty="0">
                <a:solidFill>
                  <a:srgbClr val="156669"/>
                </a:solidFill>
                <a:latin typeface="Trebuchet MS"/>
                <a:cs typeface="Trebuchet MS"/>
              </a:rPr>
              <a:t>05.</a:t>
            </a:r>
            <a:r>
              <a:rPr sz="6000" spc="292" baseline="-29166" dirty="0">
                <a:solidFill>
                  <a:srgbClr val="156669"/>
                </a:solidFill>
                <a:latin typeface="Trebuchet MS"/>
                <a:cs typeface="Trebuchet MS"/>
              </a:rPr>
              <a:t> </a:t>
            </a:r>
            <a:r>
              <a:rPr lang="en-US" sz="3000" spc="55" dirty="0">
                <a:solidFill>
                  <a:srgbClr val="156669"/>
                </a:solidFill>
                <a:latin typeface="Lucida Sans Unicode"/>
                <a:cs typeface="Lucida Sans Unicode"/>
              </a:rPr>
              <a:t>Potential</a:t>
            </a:r>
            <a:r>
              <a:rPr lang="en-US" sz="3000" spc="-229" dirty="0">
                <a:solidFill>
                  <a:srgbClr val="156669"/>
                </a:solidFill>
                <a:latin typeface="Lucida Sans Unicode"/>
                <a:cs typeface="Lucida Sans Unicode"/>
              </a:rPr>
              <a:t> </a:t>
            </a:r>
            <a:r>
              <a:rPr lang="en-US" sz="3000" spc="145" dirty="0">
                <a:solidFill>
                  <a:srgbClr val="156669"/>
                </a:solidFill>
                <a:latin typeface="Lucida Sans Unicode"/>
                <a:cs typeface="Lucida Sans Unicode"/>
              </a:rPr>
              <a:t>for</a:t>
            </a:r>
            <a:r>
              <a:rPr lang="en-US" sz="3000" spc="-229" dirty="0">
                <a:solidFill>
                  <a:srgbClr val="156669"/>
                </a:solidFill>
                <a:latin typeface="Lucida Sans Unicode"/>
                <a:cs typeface="Lucida Sans Unicode"/>
              </a:rPr>
              <a:t> </a:t>
            </a:r>
            <a:r>
              <a:rPr lang="en-US" sz="3000" spc="45" dirty="0">
                <a:solidFill>
                  <a:srgbClr val="156669"/>
                </a:solidFill>
                <a:latin typeface="Lucida Sans Unicode"/>
                <a:cs typeface="Lucida Sans Unicode"/>
              </a:rPr>
              <a:t>Increased </a:t>
            </a:r>
            <a:r>
              <a:rPr lang="en-US" sz="3000" spc="-935" dirty="0">
                <a:solidFill>
                  <a:srgbClr val="156669"/>
                </a:solidFill>
                <a:latin typeface="Lucida Sans Unicode"/>
                <a:cs typeface="Lucida Sans Unicode"/>
              </a:rPr>
              <a:t> </a:t>
            </a:r>
            <a:r>
              <a:rPr lang="en-US" sz="3000" spc="80" dirty="0">
                <a:solidFill>
                  <a:srgbClr val="156669"/>
                </a:solidFill>
                <a:latin typeface="Lucida Sans Unicode"/>
                <a:cs typeface="Lucida Sans Unicode"/>
              </a:rPr>
              <a:t>Treatment</a:t>
            </a:r>
            <a:r>
              <a:rPr lang="en-US" sz="3000" spc="-225" dirty="0">
                <a:solidFill>
                  <a:srgbClr val="156669"/>
                </a:solidFill>
                <a:latin typeface="Lucida Sans Unicode"/>
                <a:cs typeface="Lucida Sans Unicode"/>
              </a:rPr>
              <a:t> </a:t>
            </a:r>
            <a:r>
              <a:rPr lang="en-US" sz="3000" spc="90" dirty="0">
                <a:solidFill>
                  <a:srgbClr val="156669"/>
                </a:solidFill>
                <a:latin typeface="Lucida Sans Unicode"/>
                <a:cs typeface="Lucida Sans Unicode"/>
              </a:rPr>
              <a:t>Success</a:t>
            </a:r>
            <a:endParaRPr sz="3000" dirty="0">
              <a:latin typeface="Lucida Sans Unicode"/>
              <a:cs typeface="Lucida Sans Unicod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B8D1E3"/>
          </a:solidFill>
        </p:spPr>
        <p:txBody>
          <a:bodyPr wrap="square" lIns="0" tIns="0" rIns="0" bIns="0" rtlCol="0"/>
          <a:lstStyle/>
          <a:p>
            <a:endParaRPr/>
          </a:p>
        </p:txBody>
      </p:sp>
      <p:grpSp>
        <p:nvGrpSpPr>
          <p:cNvPr id="3" name="object 3"/>
          <p:cNvGrpSpPr/>
          <p:nvPr/>
        </p:nvGrpSpPr>
        <p:grpSpPr>
          <a:xfrm>
            <a:off x="9144000" y="302222"/>
            <a:ext cx="8842375" cy="9683115"/>
            <a:chOff x="9144000" y="302222"/>
            <a:chExt cx="8842375" cy="9683115"/>
          </a:xfrm>
        </p:grpSpPr>
        <p:sp>
          <p:nvSpPr>
            <p:cNvPr id="4" name="object 4"/>
            <p:cNvSpPr/>
            <p:nvPr/>
          </p:nvSpPr>
          <p:spPr>
            <a:xfrm>
              <a:off x="9144000" y="302222"/>
              <a:ext cx="8842375" cy="9683115"/>
            </a:xfrm>
            <a:custGeom>
              <a:avLst/>
              <a:gdLst/>
              <a:ahLst/>
              <a:cxnLst/>
              <a:rect l="l" t="t" r="r" b="b"/>
              <a:pathLst>
                <a:path w="8842375" h="9683115">
                  <a:moveTo>
                    <a:pt x="8841903" y="9682556"/>
                  </a:moveTo>
                  <a:lnTo>
                    <a:pt x="0" y="9682556"/>
                  </a:lnTo>
                  <a:lnTo>
                    <a:pt x="0" y="0"/>
                  </a:lnTo>
                  <a:lnTo>
                    <a:pt x="8841903" y="0"/>
                  </a:lnTo>
                  <a:lnTo>
                    <a:pt x="8841903" y="9682556"/>
                  </a:lnTo>
                  <a:close/>
                </a:path>
              </a:pathLst>
            </a:custGeom>
            <a:solidFill>
              <a:srgbClr val="FAF5F1"/>
            </a:solidFill>
          </p:spPr>
          <p:txBody>
            <a:bodyPr wrap="square" lIns="0" tIns="0" rIns="0" bIns="0" rtlCol="0"/>
            <a:lstStyle/>
            <a:p>
              <a:endParaRPr/>
            </a:p>
          </p:txBody>
        </p:sp>
        <p:pic>
          <p:nvPicPr>
            <p:cNvPr id="5" name="object 5"/>
            <p:cNvPicPr/>
            <p:nvPr/>
          </p:nvPicPr>
          <p:blipFill>
            <a:blip r:embed="rId2" cstate="print"/>
            <a:stretch>
              <a:fillRect/>
            </a:stretch>
          </p:blipFill>
          <p:spPr>
            <a:xfrm>
              <a:off x="10112797" y="1749246"/>
              <a:ext cx="6904333" cy="6781800"/>
            </a:xfrm>
            <a:prstGeom prst="rect">
              <a:avLst/>
            </a:prstGeom>
          </p:spPr>
        </p:pic>
      </p:grpSp>
      <p:sp>
        <p:nvSpPr>
          <p:cNvPr id="6" name="object 6"/>
          <p:cNvSpPr txBox="1">
            <a:spLocks noGrp="1"/>
          </p:cNvSpPr>
          <p:nvPr>
            <p:ph type="title"/>
          </p:nvPr>
        </p:nvSpPr>
        <p:spPr>
          <a:xfrm>
            <a:off x="724912" y="4156831"/>
            <a:ext cx="7694177" cy="1966629"/>
          </a:xfrm>
          <a:prstGeom prst="rect">
            <a:avLst/>
          </a:prstGeom>
        </p:spPr>
        <p:txBody>
          <a:bodyPr vert="horz" wrap="square" lIns="0" tIns="478790" rIns="0" bIns="0" rtlCol="0">
            <a:spAutoFit/>
          </a:bodyPr>
          <a:lstStyle/>
          <a:p>
            <a:pPr marL="12700" marR="5080">
              <a:lnSpc>
                <a:spcPct val="79400"/>
              </a:lnSpc>
              <a:spcBef>
                <a:spcPts val="3770"/>
              </a:spcBef>
            </a:pPr>
            <a:r>
              <a:rPr sz="12200" spc="-635" dirty="0"/>
              <a:t>Thank </a:t>
            </a:r>
            <a:r>
              <a:rPr sz="12200" spc="-630" dirty="0"/>
              <a:t> </a:t>
            </a:r>
            <a:r>
              <a:rPr sz="12200" spc="-835" dirty="0"/>
              <a:t>y</a:t>
            </a:r>
            <a:r>
              <a:rPr sz="12200" spc="-1055" dirty="0"/>
              <a:t>o</a:t>
            </a:r>
            <a:r>
              <a:rPr sz="12200" spc="955" dirty="0"/>
              <a:t>u</a:t>
            </a:r>
            <a:r>
              <a:rPr sz="12200" spc="-1090" dirty="0"/>
              <a:t>!</a:t>
            </a:r>
            <a:endParaRPr sz="1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B8D1E3"/>
          </a:solidFill>
        </p:spPr>
        <p:txBody>
          <a:bodyPr wrap="square" lIns="0" tIns="0" rIns="0" bIns="0" rtlCol="0"/>
          <a:lstStyle/>
          <a:p>
            <a:endParaRPr/>
          </a:p>
        </p:txBody>
      </p:sp>
      <p:sp>
        <p:nvSpPr>
          <p:cNvPr id="3" name="object 3"/>
          <p:cNvSpPr txBox="1">
            <a:spLocks noGrp="1"/>
          </p:cNvSpPr>
          <p:nvPr>
            <p:ph type="title"/>
          </p:nvPr>
        </p:nvSpPr>
        <p:spPr>
          <a:xfrm>
            <a:off x="762000" y="1614866"/>
            <a:ext cx="7099301" cy="1243930"/>
          </a:xfrm>
          <a:prstGeom prst="rect">
            <a:avLst/>
          </a:prstGeom>
        </p:spPr>
        <p:txBody>
          <a:bodyPr vert="horz" wrap="square" lIns="0" tIns="12700" rIns="0" bIns="0" rtlCol="0">
            <a:spAutoFit/>
          </a:bodyPr>
          <a:lstStyle/>
          <a:p>
            <a:pPr marL="12700">
              <a:lnSpc>
                <a:spcPct val="100000"/>
              </a:lnSpc>
              <a:spcBef>
                <a:spcPts val="100"/>
              </a:spcBef>
            </a:pPr>
            <a:r>
              <a:rPr spc="-295" dirty="0"/>
              <a:t>Team</a:t>
            </a:r>
            <a:r>
              <a:rPr lang="en-US" spc="-295" dirty="0"/>
              <a:t> </a:t>
            </a:r>
            <a:r>
              <a:rPr spc="-295" dirty="0"/>
              <a:t>Members:</a:t>
            </a:r>
          </a:p>
        </p:txBody>
      </p:sp>
      <p:sp>
        <p:nvSpPr>
          <p:cNvPr id="4" name="object 4"/>
          <p:cNvSpPr txBox="1"/>
          <p:nvPr/>
        </p:nvSpPr>
        <p:spPr>
          <a:xfrm>
            <a:off x="762001" y="4002280"/>
            <a:ext cx="12357101" cy="3427220"/>
          </a:xfrm>
          <a:prstGeom prst="rect">
            <a:avLst/>
          </a:prstGeom>
        </p:spPr>
        <p:txBody>
          <a:bodyPr vert="horz" wrap="square" lIns="0" tIns="222250" rIns="0" bIns="0" rtlCol="0">
            <a:spAutoFit/>
          </a:bodyPr>
          <a:lstStyle/>
          <a:p>
            <a:pPr marL="12700">
              <a:lnSpc>
                <a:spcPct val="100000"/>
              </a:lnSpc>
              <a:spcBef>
                <a:spcPts val="1750"/>
              </a:spcBef>
            </a:pPr>
            <a:r>
              <a:rPr sz="4000" spc="180" dirty="0">
                <a:solidFill>
                  <a:srgbClr val="156669"/>
                </a:solidFill>
                <a:latin typeface="Lucida Sans Unicode"/>
                <a:cs typeface="Lucida Sans Unicode"/>
              </a:rPr>
              <a:t>Pranay</a:t>
            </a:r>
            <a:r>
              <a:rPr sz="4000" spc="-305" dirty="0">
                <a:solidFill>
                  <a:srgbClr val="156669"/>
                </a:solidFill>
                <a:latin typeface="Lucida Sans Unicode"/>
                <a:cs typeface="Lucida Sans Unicode"/>
              </a:rPr>
              <a:t> </a:t>
            </a:r>
            <a:r>
              <a:rPr sz="4000" spc="150" dirty="0">
                <a:solidFill>
                  <a:srgbClr val="156669"/>
                </a:solidFill>
                <a:latin typeface="Lucida Sans Unicode"/>
                <a:cs typeface="Lucida Sans Unicode"/>
              </a:rPr>
              <a:t>Gupta</a:t>
            </a:r>
            <a:r>
              <a:rPr lang="en-US" sz="4000" spc="150" dirty="0">
                <a:solidFill>
                  <a:srgbClr val="156669"/>
                </a:solidFill>
                <a:latin typeface="Lucida Sans Unicode"/>
                <a:cs typeface="Lucida Sans Unicode"/>
              </a:rPr>
              <a:t> (10800220003)</a:t>
            </a:r>
          </a:p>
          <a:p>
            <a:pPr marL="12700">
              <a:lnSpc>
                <a:spcPct val="100000"/>
              </a:lnSpc>
              <a:spcBef>
                <a:spcPts val="1750"/>
              </a:spcBef>
            </a:pPr>
            <a:r>
              <a:rPr lang="en-IN" sz="4000" spc="-85" dirty="0">
                <a:solidFill>
                  <a:srgbClr val="156669"/>
                </a:solidFill>
                <a:latin typeface="Lucida Sans Unicode"/>
                <a:cs typeface="Lucida Sans Unicode"/>
              </a:rPr>
              <a:t>N</a:t>
            </a:r>
            <a:r>
              <a:rPr lang="en-IN" sz="4000" spc="-295" dirty="0">
                <a:solidFill>
                  <a:srgbClr val="156669"/>
                </a:solidFill>
                <a:latin typeface="Lucida Sans Unicode"/>
                <a:cs typeface="Lucida Sans Unicode"/>
              </a:rPr>
              <a:t>i</a:t>
            </a:r>
            <a:r>
              <a:rPr lang="en-IN" sz="4000" spc="-65" dirty="0">
                <a:solidFill>
                  <a:srgbClr val="156669"/>
                </a:solidFill>
                <a:latin typeface="Lucida Sans Unicode"/>
                <a:cs typeface="Lucida Sans Unicode"/>
              </a:rPr>
              <a:t>d</a:t>
            </a:r>
            <a:r>
              <a:rPr lang="en-IN" sz="4000" spc="-225" dirty="0">
                <a:solidFill>
                  <a:srgbClr val="156669"/>
                </a:solidFill>
                <a:latin typeface="Lucida Sans Unicode"/>
                <a:cs typeface="Lucida Sans Unicode"/>
              </a:rPr>
              <a:t>h</a:t>
            </a:r>
            <a:r>
              <a:rPr lang="en-IN" sz="4000" spc="-295" dirty="0">
                <a:solidFill>
                  <a:srgbClr val="156669"/>
                </a:solidFill>
                <a:latin typeface="Lucida Sans Unicode"/>
                <a:cs typeface="Lucida Sans Unicode"/>
              </a:rPr>
              <a:t>i</a:t>
            </a:r>
            <a:r>
              <a:rPr lang="en-IN" sz="4000" spc="-275" dirty="0">
                <a:solidFill>
                  <a:srgbClr val="156669"/>
                </a:solidFill>
                <a:latin typeface="Lucida Sans Unicode"/>
                <a:cs typeface="Lucida Sans Unicode"/>
              </a:rPr>
              <a:t> </a:t>
            </a:r>
            <a:r>
              <a:rPr lang="en-IN" sz="4000" spc="-135" dirty="0">
                <a:solidFill>
                  <a:srgbClr val="156669"/>
                </a:solidFill>
                <a:latin typeface="Lucida Sans Unicode"/>
                <a:cs typeface="Lucida Sans Unicode"/>
              </a:rPr>
              <a:t>K</a:t>
            </a:r>
            <a:r>
              <a:rPr lang="en-IN" sz="4000" spc="-220" dirty="0">
                <a:solidFill>
                  <a:srgbClr val="156669"/>
                </a:solidFill>
                <a:latin typeface="Lucida Sans Unicode"/>
                <a:cs typeface="Lucida Sans Unicode"/>
              </a:rPr>
              <a:t>u</a:t>
            </a:r>
            <a:r>
              <a:rPr lang="en-IN" sz="4000" spc="-200" dirty="0">
                <a:solidFill>
                  <a:srgbClr val="156669"/>
                </a:solidFill>
                <a:latin typeface="Lucida Sans Unicode"/>
                <a:cs typeface="Lucida Sans Unicode"/>
              </a:rPr>
              <a:t>m</a:t>
            </a:r>
            <a:r>
              <a:rPr lang="en-IN" sz="4000" spc="250" dirty="0">
                <a:solidFill>
                  <a:srgbClr val="156669"/>
                </a:solidFill>
                <a:latin typeface="Lucida Sans Unicode"/>
                <a:cs typeface="Lucida Sans Unicode"/>
              </a:rPr>
              <a:t>ar</a:t>
            </a:r>
            <a:r>
              <a:rPr lang="en-IN" sz="4000" spc="-295" dirty="0">
                <a:solidFill>
                  <a:srgbClr val="156669"/>
                </a:solidFill>
                <a:latin typeface="Lucida Sans Unicode"/>
                <a:cs typeface="Lucida Sans Unicode"/>
              </a:rPr>
              <a:t>i (10800220071)</a:t>
            </a:r>
            <a:endParaRPr sz="4000" dirty="0">
              <a:latin typeface="Lucida Sans Unicode"/>
              <a:cs typeface="Lucida Sans Unicode"/>
            </a:endParaRPr>
          </a:p>
          <a:p>
            <a:pPr marL="12700" marR="5080">
              <a:lnSpc>
                <a:spcPts val="6450"/>
              </a:lnSpc>
              <a:spcBef>
                <a:spcPts val="490"/>
              </a:spcBef>
            </a:pPr>
            <a:r>
              <a:rPr lang="en-IN" sz="4000" spc="-135" dirty="0">
                <a:solidFill>
                  <a:srgbClr val="156669"/>
                </a:solidFill>
                <a:latin typeface="Lucida Sans Unicode"/>
                <a:cs typeface="Lucida Sans Unicode"/>
              </a:rPr>
              <a:t>K</a:t>
            </a:r>
            <a:r>
              <a:rPr lang="en-IN" sz="4000" spc="-40" dirty="0">
                <a:solidFill>
                  <a:srgbClr val="156669"/>
                </a:solidFill>
                <a:latin typeface="Lucida Sans Unicode"/>
                <a:cs typeface="Lucida Sans Unicode"/>
              </a:rPr>
              <a:t>o</a:t>
            </a:r>
            <a:r>
              <a:rPr lang="en-IN" sz="4000" spc="-220" dirty="0">
                <a:solidFill>
                  <a:srgbClr val="156669"/>
                </a:solidFill>
                <a:latin typeface="Lucida Sans Unicode"/>
                <a:cs typeface="Lucida Sans Unicode"/>
              </a:rPr>
              <a:t>u</a:t>
            </a:r>
            <a:r>
              <a:rPr lang="en-IN" sz="4000" spc="5" dirty="0">
                <a:solidFill>
                  <a:srgbClr val="156669"/>
                </a:solidFill>
                <a:latin typeface="Lucida Sans Unicode"/>
                <a:cs typeface="Lucida Sans Unicode"/>
              </a:rPr>
              <a:t>s</a:t>
            </a:r>
            <a:r>
              <a:rPr lang="en-IN" sz="4000" spc="-225" dirty="0">
                <a:solidFill>
                  <a:srgbClr val="156669"/>
                </a:solidFill>
                <a:latin typeface="Lucida Sans Unicode"/>
                <a:cs typeface="Lucida Sans Unicode"/>
              </a:rPr>
              <a:t>h</a:t>
            </a:r>
            <a:r>
              <a:rPr lang="en-IN" sz="4000" spc="-295" dirty="0">
                <a:solidFill>
                  <a:srgbClr val="156669"/>
                </a:solidFill>
                <a:latin typeface="Lucida Sans Unicode"/>
                <a:cs typeface="Lucida Sans Unicode"/>
              </a:rPr>
              <a:t>i</a:t>
            </a:r>
            <a:r>
              <a:rPr lang="en-IN" sz="4000" spc="-330" dirty="0">
                <a:solidFill>
                  <a:srgbClr val="156669"/>
                </a:solidFill>
                <a:latin typeface="Lucida Sans Unicode"/>
                <a:cs typeface="Lucida Sans Unicode"/>
              </a:rPr>
              <a:t>k</a:t>
            </a:r>
            <a:r>
              <a:rPr lang="en-IN" sz="4000" spc="-275" dirty="0">
                <a:solidFill>
                  <a:srgbClr val="156669"/>
                </a:solidFill>
                <a:latin typeface="Lucida Sans Unicode"/>
                <a:cs typeface="Lucida Sans Unicode"/>
              </a:rPr>
              <a:t> </a:t>
            </a:r>
            <a:r>
              <a:rPr lang="en-IN" sz="4000" spc="390" dirty="0">
                <a:solidFill>
                  <a:srgbClr val="156669"/>
                </a:solidFill>
                <a:latin typeface="Lucida Sans Unicode"/>
                <a:cs typeface="Lucida Sans Unicode"/>
              </a:rPr>
              <a:t>S</a:t>
            </a:r>
            <a:r>
              <a:rPr lang="en-IN" sz="4000" spc="250" dirty="0">
                <a:solidFill>
                  <a:srgbClr val="156669"/>
                </a:solidFill>
                <a:latin typeface="Lucida Sans Unicode"/>
                <a:cs typeface="Lucida Sans Unicode"/>
              </a:rPr>
              <a:t>a</a:t>
            </a:r>
            <a:r>
              <a:rPr lang="en-IN" sz="4000" spc="-65" dirty="0">
                <a:solidFill>
                  <a:srgbClr val="156669"/>
                </a:solidFill>
                <a:latin typeface="Lucida Sans Unicode"/>
                <a:cs typeface="Lucida Sans Unicode"/>
              </a:rPr>
              <a:t>d</a:t>
            </a:r>
            <a:r>
              <a:rPr lang="en-IN" sz="4000" spc="-225" dirty="0">
                <a:solidFill>
                  <a:srgbClr val="156669"/>
                </a:solidFill>
                <a:latin typeface="Lucida Sans Unicode"/>
                <a:cs typeface="Lucida Sans Unicode"/>
              </a:rPr>
              <a:t>h</a:t>
            </a:r>
            <a:r>
              <a:rPr lang="en-IN" sz="4000" spc="-215" dirty="0">
                <a:solidFill>
                  <a:srgbClr val="156669"/>
                </a:solidFill>
                <a:latin typeface="Lucida Sans Unicode"/>
                <a:cs typeface="Lucida Sans Unicode"/>
              </a:rPr>
              <a:t>u (10800220027) </a:t>
            </a:r>
          </a:p>
          <a:p>
            <a:pPr marL="12700" marR="5080">
              <a:lnSpc>
                <a:spcPts val="6450"/>
              </a:lnSpc>
              <a:spcBef>
                <a:spcPts val="490"/>
              </a:spcBef>
            </a:pPr>
            <a:r>
              <a:rPr sz="4000" spc="20" dirty="0" err="1">
                <a:solidFill>
                  <a:srgbClr val="156669"/>
                </a:solidFill>
                <a:latin typeface="Lucida Sans Unicode"/>
                <a:cs typeface="Lucida Sans Unicode"/>
              </a:rPr>
              <a:t>Shuvam</a:t>
            </a:r>
            <a:r>
              <a:rPr sz="4000" spc="-290" dirty="0">
                <a:solidFill>
                  <a:srgbClr val="156669"/>
                </a:solidFill>
                <a:latin typeface="Lucida Sans Unicode"/>
                <a:cs typeface="Lucida Sans Unicode"/>
              </a:rPr>
              <a:t> </a:t>
            </a:r>
            <a:r>
              <a:rPr sz="4000" spc="-10" dirty="0">
                <a:solidFill>
                  <a:srgbClr val="156669"/>
                </a:solidFill>
                <a:latin typeface="Lucida Sans Unicode"/>
                <a:cs typeface="Lucida Sans Unicode"/>
              </a:rPr>
              <a:t>Kumar</a:t>
            </a:r>
            <a:r>
              <a:rPr sz="4000" spc="-285" dirty="0">
                <a:solidFill>
                  <a:srgbClr val="156669"/>
                </a:solidFill>
                <a:latin typeface="Lucida Sans Unicode"/>
                <a:cs typeface="Lucida Sans Unicode"/>
              </a:rPr>
              <a:t> </a:t>
            </a:r>
            <a:r>
              <a:rPr sz="4000" spc="-25" dirty="0">
                <a:solidFill>
                  <a:srgbClr val="156669"/>
                </a:solidFill>
                <a:latin typeface="Lucida Sans Unicode"/>
                <a:cs typeface="Lucida Sans Unicode"/>
              </a:rPr>
              <a:t>Choudhury</a:t>
            </a:r>
            <a:r>
              <a:rPr lang="en-US" sz="4000" spc="-25" dirty="0">
                <a:solidFill>
                  <a:srgbClr val="156669"/>
                </a:solidFill>
                <a:latin typeface="Lucida Sans Unicode"/>
                <a:cs typeface="Lucida Sans Unicode"/>
              </a:rPr>
              <a:t> (10800220031)</a:t>
            </a:r>
            <a:endParaRPr sz="4000" dirty="0">
              <a:latin typeface="Lucida Sans Unicode"/>
              <a:cs typeface="Lucida Sans Unicode"/>
            </a:endParaRPr>
          </a:p>
        </p:txBody>
      </p:sp>
      <p:pic>
        <p:nvPicPr>
          <p:cNvPr id="5" name="object 5"/>
          <p:cNvPicPr/>
          <p:nvPr/>
        </p:nvPicPr>
        <p:blipFill>
          <a:blip r:embed="rId2" cstate="print"/>
          <a:stretch>
            <a:fillRect/>
          </a:stretch>
        </p:blipFill>
        <p:spPr>
          <a:xfrm>
            <a:off x="9827672" y="1800645"/>
            <a:ext cx="7253829" cy="6565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AF5F1"/>
          </a:solidFill>
        </p:spPr>
        <p:txBody>
          <a:bodyPr wrap="square" lIns="0" tIns="0" rIns="0" bIns="0" rtlCol="0"/>
          <a:lstStyle/>
          <a:p>
            <a:endParaRPr/>
          </a:p>
        </p:txBody>
      </p:sp>
      <p:pic>
        <p:nvPicPr>
          <p:cNvPr id="3" name="object 3"/>
          <p:cNvPicPr/>
          <p:nvPr/>
        </p:nvPicPr>
        <p:blipFill>
          <a:blip r:embed="rId2" cstate="print"/>
          <a:stretch>
            <a:fillRect/>
          </a:stretch>
        </p:blipFill>
        <p:spPr>
          <a:xfrm>
            <a:off x="10352953" y="2214452"/>
            <a:ext cx="7021484" cy="5858096"/>
          </a:xfrm>
          <a:prstGeom prst="rect">
            <a:avLst/>
          </a:prstGeom>
        </p:spPr>
      </p:pic>
      <p:sp>
        <p:nvSpPr>
          <p:cNvPr id="4" name="object 4"/>
          <p:cNvSpPr txBox="1">
            <a:spLocks noGrp="1"/>
          </p:cNvSpPr>
          <p:nvPr>
            <p:ph type="title"/>
          </p:nvPr>
        </p:nvSpPr>
        <p:spPr>
          <a:xfrm>
            <a:off x="1081044" y="1883413"/>
            <a:ext cx="10425156" cy="1244600"/>
          </a:xfrm>
          <a:prstGeom prst="rect">
            <a:avLst/>
          </a:prstGeom>
        </p:spPr>
        <p:txBody>
          <a:bodyPr vert="horz" wrap="square" lIns="0" tIns="12700" rIns="0" bIns="0" rtlCol="0">
            <a:spAutoFit/>
          </a:bodyPr>
          <a:lstStyle/>
          <a:p>
            <a:pPr marL="12700">
              <a:lnSpc>
                <a:spcPct val="100000"/>
              </a:lnSpc>
              <a:spcBef>
                <a:spcPts val="100"/>
              </a:spcBef>
            </a:pPr>
            <a:r>
              <a:rPr spc="-409" dirty="0"/>
              <a:t>Introduction</a:t>
            </a:r>
            <a:r>
              <a:rPr lang="en-US" spc="-409" dirty="0"/>
              <a:t> </a:t>
            </a:r>
            <a:r>
              <a:rPr spc="-409" dirty="0"/>
              <a:t>to</a:t>
            </a:r>
            <a:r>
              <a:rPr lang="en-US" spc="-409" dirty="0"/>
              <a:t> </a:t>
            </a:r>
            <a:r>
              <a:rPr spc="-409" dirty="0"/>
              <a:t>MediBot</a:t>
            </a:r>
          </a:p>
        </p:txBody>
      </p:sp>
      <p:sp>
        <p:nvSpPr>
          <p:cNvPr id="5" name="object 5"/>
          <p:cNvSpPr txBox="1"/>
          <p:nvPr/>
        </p:nvSpPr>
        <p:spPr>
          <a:xfrm>
            <a:off x="1090569" y="3909780"/>
            <a:ext cx="8143240" cy="3459280"/>
          </a:xfrm>
          <a:prstGeom prst="rect">
            <a:avLst/>
          </a:prstGeom>
        </p:spPr>
        <p:txBody>
          <a:bodyPr vert="horz" wrap="square" lIns="0" tIns="12065" rIns="0" bIns="0" rtlCol="0">
            <a:spAutoFit/>
          </a:bodyPr>
          <a:lstStyle/>
          <a:p>
            <a:pPr algn="just"/>
            <a:r>
              <a:rPr lang="en-US" sz="3200" spc="85" dirty="0">
                <a:solidFill>
                  <a:srgbClr val="156669"/>
                </a:solidFill>
                <a:latin typeface="Lucida Sans Unicode"/>
                <a:cs typeface="Lucida Sans Unicode"/>
              </a:rPr>
              <a:t>MediBot addresses the critical issue of medicine recommendation and timely brain tumor detection through an AI-driven web interface. The project aims to provide efficient and accessible solutions to pressing healthcare challenges.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1886361"/>
            <a:ext cx="5507990" cy="1244600"/>
          </a:xfrm>
          <a:prstGeom prst="rect">
            <a:avLst/>
          </a:prstGeom>
        </p:spPr>
        <p:txBody>
          <a:bodyPr vert="horz" wrap="square" lIns="0" tIns="12700" rIns="0" bIns="0" rtlCol="0">
            <a:spAutoFit/>
          </a:bodyPr>
          <a:lstStyle/>
          <a:p>
            <a:pPr marL="12700">
              <a:lnSpc>
                <a:spcPct val="100000"/>
              </a:lnSpc>
              <a:spcBef>
                <a:spcPts val="100"/>
              </a:spcBef>
            </a:pPr>
            <a:r>
              <a:rPr spc="-290" dirty="0">
                <a:solidFill>
                  <a:srgbClr val="FAF5F1"/>
                </a:solidFill>
              </a:rPr>
              <a:t>O</a:t>
            </a:r>
            <a:r>
              <a:rPr spc="-565" dirty="0">
                <a:solidFill>
                  <a:srgbClr val="FAF5F1"/>
                </a:solidFill>
              </a:rPr>
              <a:t>u</a:t>
            </a:r>
            <a:r>
              <a:rPr spc="295" dirty="0">
                <a:solidFill>
                  <a:srgbClr val="FAF5F1"/>
                </a:solidFill>
              </a:rPr>
              <a:t>r</a:t>
            </a:r>
            <a:r>
              <a:rPr spc="190" dirty="0">
                <a:solidFill>
                  <a:srgbClr val="FAF5F1"/>
                </a:solidFill>
              </a:rPr>
              <a:t>A</a:t>
            </a:r>
            <a:r>
              <a:rPr spc="-475" dirty="0">
                <a:solidFill>
                  <a:srgbClr val="FAF5F1"/>
                </a:solidFill>
              </a:rPr>
              <a:t>pp</a:t>
            </a:r>
            <a:r>
              <a:rPr spc="-780" dirty="0">
                <a:solidFill>
                  <a:srgbClr val="FAF5F1"/>
                </a:solidFill>
              </a:rPr>
              <a:t>r</a:t>
            </a:r>
            <a:r>
              <a:rPr spc="-570" dirty="0">
                <a:solidFill>
                  <a:srgbClr val="FAF5F1"/>
                </a:solidFill>
              </a:rPr>
              <a:t>o</a:t>
            </a:r>
            <a:r>
              <a:rPr spc="-459" dirty="0">
                <a:solidFill>
                  <a:srgbClr val="FAF5F1"/>
                </a:solidFill>
              </a:rPr>
              <a:t>a</a:t>
            </a:r>
            <a:r>
              <a:rPr spc="-415" dirty="0">
                <a:solidFill>
                  <a:srgbClr val="FAF5F1"/>
                </a:solidFill>
              </a:rPr>
              <a:t>c</a:t>
            </a:r>
            <a:r>
              <a:rPr spc="240" dirty="0">
                <a:solidFill>
                  <a:srgbClr val="FAF5F1"/>
                </a:solidFill>
              </a:rPr>
              <a:t>h</a:t>
            </a:r>
          </a:p>
        </p:txBody>
      </p:sp>
      <p:sp>
        <p:nvSpPr>
          <p:cNvPr id="3" name="object 3"/>
          <p:cNvSpPr txBox="1"/>
          <p:nvPr/>
        </p:nvSpPr>
        <p:spPr>
          <a:xfrm>
            <a:off x="1016000" y="3943152"/>
            <a:ext cx="7553959" cy="5287473"/>
          </a:xfrm>
          <a:prstGeom prst="rect">
            <a:avLst/>
          </a:prstGeom>
        </p:spPr>
        <p:txBody>
          <a:bodyPr vert="horz" wrap="square" lIns="0" tIns="12065" rIns="0" bIns="0" rtlCol="0">
            <a:spAutoFit/>
          </a:bodyPr>
          <a:lstStyle/>
          <a:p>
            <a:pPr marL="12700" marR="5080" algn="just">
              <a:lnSpc>
                <a:spcPct val="134800"/>
              </a:lnSpc>
              <a:spcBef>
                <a:spcPts val="95"/>
              </a:spcBef>
            </a:pPr>
            <a:r>
              <a:rPr lang="en-US" sz="3200" spc="85" dirty="0">
                <a:solidFill>
                  <a:srgbClr val="FAF5F1"/>
                </a:solidFill>
                <a:latin typeface="Lucida Sans Unicode"/>
                <a:cs typeface="Lucida Sans Unicode"/>
              </a:rPr>
              <a:t>MediBot uses AI and image processing for personalized medicine recommendations and early brain tumor detection. Our web interface ensures efficient, accessible, and accurate healthcare solutions by analyzing patient data and MRI scans.</a:t>
            </a:r>
            <a:endParaRPr lang="en-US" sz="3200" dirty="0">
              <a:latin typeface="Lucida Sans Unicode"/>
              <a:cs typeface="Lucida Sans Unicode"/>
            </a:endParaRPr>
          </a:p>
        </p:txBody>
      </p:sp>
      <p:pic>
        <p:nvPicPr>
          <p:cNvPr id="4" name="object 4"/>
          <p:cNvPicPr/>
          <p:nvPr/>
        </p:nvPicPr>
        <p:blipFill>
          <a:blip r:embed="rId2" cstate="print"/>
          <a:stretch>
            <a:fillRect/>
          </a:stretch>
        </p:blipFill>
        <p:spPr>
          <a:xfrm>
            <a:off x="8953606" y="1527285"/>
            <a:ext cx="7944478" cy="7239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AF5F1"/>
          </a:solidFill>
        </p:spPr>
        <p:txBody>
          <a:bodyPr wrap="square" lIns="0" tIns="0" rIns="0" bIns="0" rtlCol="0"/>
          <a:lstStyle/>
          <a:p>
            <a:endParaRPr/>
          </a:p>
        </p:txBody>
      </p:sp>
      <p:sp>
        <p:nvSpPr>
          <p:cNvPr id="3" name="object 3"/>
          <p:cNvSpPr txBox="1">
            <a:spLocks noGrp="1"/>
          </p:cNvSpPr>
          <p:nvPr>
            <p:ph type="title"/>
          </p:nvPr>
        </p:nvSpPr>
        <p:spPr>
          <a:xfrm>
            <a:off x="1028700" y="763463"/>
            <a:ext cx="14020800" cy="2475037"/>
          </a:xfrm>
          <a:prstGeom prst="rect">
            <a:avLst/>
          </a:prstGeom>
        </p:spPr>
        <p:txBody>
          <a:bodyPr vert="horz" wrap="square" lIns="0" tIns="12700" rIns="0" bIns="0" rtlCol="0">
            <a:spAutoFit/>
          </a:bodyPr>
          <a:lstStyle/>
          <a:p>
            <a:pPr marL="12700">
              <a:lnSpc>
                <a:spcPct val="100000"/>
              </a:lnSpc>
              <a:spcBef>
                <a:spcPts val="100"/>
              </a:spcBef>
            </a:pPr>
            <a:r>
              <a:rPr spc="-465" dirty="0"/>
              <a:t>Technical</a:t>
            </a:r>
            <a:r>
              <a:rPr lang="en-IN" spc="-465" dirty="0"/>
              <a:t> </a:t>
            </a:r>
            <a:r>
              <a:rPr spc="-465" dirty="0"/>
              <a:t>Explanation</a:t>
            </a:r>
            <a:r>
              <a:rPr lang="en-IN" spc="-465" dirty="0"/>
              <a:t> of Medicine Recommendation System</a:t>
            </a:r>
            <a:endParaRPr spc="-465" dirty="0"/>
          </a:p>
        </p:txBody>
      </p:sp>
      <p:sp>
        <p:nvSpPr>
          <p:cNvPr id="4" name="object 4"/>
          <p:cNvSpPr/>
          <p:nvPr/>
        </p:nvSpPr>
        <p:spPr>
          <a:xfrm>
            <a:off x="1028700" y="4087740"/>
            <a:ext cx="5276850" cy="4822190"/>
          </a:xfrm>
          <a:custGeom>
            <a:avLst/>
            <a:gdLst/>
            <a:ahLst/>
            <a:cxnLst/>
            <a:rect l="l" t="t" r="r" b="b"/>
            <a:pathLst>
              <a:path w="5276850" h="4822190">
                <a:moveTo>
                  <a:pt x="5133799" y="4821693"/>
                </a:moveTo>
                <a:lnTo>
                  <a:pt x="142873" y="4821693"/>
                </a:lnTo>
                <a:lnTo>
                  <a:pt x="114870" y="4818923"/>
                </a:lnTo>
                <a:lnTo>
                  <a:pt x="63607" y="4797689"/>
                </a:lnTo>
                <a:lnTo>
                  <a:pt x="24004" y="4758086"/>
                </a:lnTo>
                <a:lnTo>
                  <a:pt x="2770" y="4706822"/>
                </a:lnTo>
                <a:lnTo>
                  <a:pt x="0" y="142869"/>
                </a:lnTo>
                <a:lnTo>
                  <a:pt x="2770" y="114871"/>
                </a:lnTo>
                <a:lnTo>
                  <a:pt x="24004" y="63607"/>
                </a:lnTo>
                <a:lnTo>
                  <a:pt x="63607" y="24004"/>
                </a:lnTo>
                <a:lnTo>
                  <a:pt x="114870" y="2770"/>
                </a:lnTo>
                <a:lnTo>
                  <a:pt x="5133798" y="0"/>
                </a:lnTo>
                <a:lnTo>
                  <a:pt x="5161802" y="2770"/>
                </a:lnTo>
                <a:lnTo>
                  <a:pt x="5213065" y="24004"/>
                </a:lnTo>
                <a:lnTo>
                  <a:pt x="5252669" y="63607"/>
                </a:lnTo>
                <a:lnTo>
                  <a:pt x="5273903" y="114871"/>
                </a:lnTo>
                <a:lnTo>
                  <a:pt x="5276673" y="142869"/>
                </a:lnTo>
                <a:lnTo>
                  <a:pt x="5276673" y="4678824"/>
                </a:lnTo>
                <a:lnTo>
                  <a:pt x="5265798" y="4733494"/>
                </a:lnTo>
                <a:lnTo>
                  <a:pt x="5234826" y="4779847"/>
                </a:lnTo>
                <a:lnTo>
                  <a:pt x="5188474" y="4810818"/>
                </a:lnTo>
                <a:lnTo>
                  <a:pt x="5133799" y="4821693"/>
                </a:lnTo>
                <a:close/>
              </a:path>
            </a:pathLst>
          </a:custGeom>
          <a:solidFill>
            <a:srgbClr val="B8D1E3"/>
          </a:solidFill>
        </p:spPr>
        <p:txBody>
          <a:bodyPr wrap="square" lIns="0" tIns="0" rIns="0" bIns="0" rtlCol="0"/>
          <a:lstStyle/>
          <a:p>
            <a:endParaRPr/>
          </a:p>
        </p:txBody>
      </p:sp>
      <p:sp>
        <p:nvSpPr>
          <p:cNvPr id="5" name="object 5"/>
          <p:cNvSpPr txBox="1"/>
          <p:nvPr/>
        </p:nvSpPr>
        <p:spPr>
          <a:xfrm>
            <a:off x="1777682" y="4079838"/>
            <a:ext cx="3778885" cy="3209211"/>
          </a:xfrm>
          <a:prstGeom prst="rect">
            <a:avLst/>
          </a:prstGeom>
        </p:spPr>
        <p:txBody>
          <a:bodyPr vert="horz" wrap="square" lIns="0" tIns="445134" rIns="0" bIns="0" rtlCol="0">
            <a:spAutoFit/>
          </a:bodyPr>
          <a:lstStyle/>
          <a:p>
            <a:pPr algn="ctr">
              <a:lnSpc>
                <a:spcPct val="100000"/>
              </a:lnSpc>
              <a:spcBef>
                <a:spcPts val="3504"/>
              </a:spcBef>
            </a:pPr>
            <a:r>
              <a:rPr sz="9550" spc="-1160" dirty="0">
                <a:solidFill>
                  <a:srgbClr val="156669"/>
                </a:solidFill>
                <a:latin typeface="Trebuchet MS"/>
                <a:cs typeface="Trebuchet MS"/>
              </a:rPr>
              <a:t>01.</a:t>
            </a:r>
            <a:endParaRPr sz="9550" dirty="0">
              <a:latin typeface="Trebuchet MS"/>
              <a:cs typeface="Trebuchet MS"/>
            </a:endParaRPr>
          </a:p>
          <a:p>
            <a:pPr marL="12700" marR="5080" indent="-635" algn="ctr">
              <a:lnSpc>
                <a:spcPts val="5180"/>
              </a:lnSpc>
            </a:pPr>
            <a:r>
              <a:rPr lang="en-IN" sz="3200" spc="20" dirty="0">
                <a:solidFill>
                  <a:srgbClr val="156669"/>
                </a:solidFill>
                <a:latin typeface="Lucida Sans Unicode"/>
                <a:cs typeface="Lucida Sans Unicode"/>
              </a:rPr>
              <a:t>Data Preparation and Vectorization</a:t>
            </a:r>
            <a:endParaRPr sz="3200" dirty="0">
              <a:latin typeface="Lucida Sans Unicode"/>
              <a:cs typeface="Lucida Sans Unicode"/>
            </a:endParaRPr>
          </a:p>
        </p:txBody>
      </p:sp>
      <p:sp>
        <p:nvSpPr>
          <p:cNvPr id="6" name="object 6"/>
          <p:cNvSpPr/>
          <p:nvPr/>
        </p:nvSpPr>
        <p:spPr>
          <a:xfrm>
            <a:off x="6505688" y="4087740"/>
            <a:ext cx="5276850" cy="4822190"/>
          </a:xfrm>
          <a:custGeom>
            <a:avLst/>
            <a:gdLst/>
            <a:ahLst/>
            <a:cxnLst/>
            <a:rect l="l" t="t" r="r" b="b"/>
            <a:pathLst>
              <a:path w="5276850" h="4822190">
                <a:moveTo>
                  <a:pt x="5133799" y="4821693"/>
                </a:moveTo>
                <a:lnTo>
                  <a:pt x="142873" y="4821693"/>
                </a:lnTo>
                <a:lnTo>
                  <a:pt x="114870" y="4818923"/>
                </a:lnTo>
                <a:lnTo>
                  <a:pt x="63607" y="4797689"/>
                </a:lnTo>
                <a:lnTo>
                  <a:pt x="24004" y="4758086"/>
                </a:lnTo>
                <a:lnTo>
                  <a:pt x="2770" y="4706822"/>
                </a:lnTo>
                <a:lnTo>
                  <a:pt x="0" y="4678824"/>
                </a:lnTo>
                <a:lnTo>
                  <a:pt x="0" y="142869"/>
                </a:lnTo>
                <a:lnTo>
                  <a:pt x="10875" y="88199"/>
                </a:lnTo>
                <a:lnTo>
                  <a:pt x="41846" y="41847"/>
                </a:lnTo>
                <a:lnTo>
                  <a:pt x="88198" y="10875"/>
                </a:lnTo>
                <a:lnTo>
                  <a:pt x="142874" y="0"/>
                </a:lnTo>
                <a:lnTo>
                  <a:pt x="5133798" y="0"/>
                </a:lnTo>
                <a:lnTo>
                  <a:pt x="5161802" y="2770"/>
                </a:lnTo>
                <a:lnTo>
                  <a:pt x="5213066" y="24004"/>
                </a:lnTo>
                <a:lnTo>
                  <a:pt x="5252669" y="63607"/>
                </a:lnTo>
                <a:lnTo>
                  <a:pt x="5273903" y="114871"/>
                </a:lnTo>
                <a:lnTo>
                  <a:pt x="5276673" y="142869"/>
                </a:lnTo>
                <a:lnTo>
                  <a:pt x="5276673" y="4678824"/>
                </a:lnTo>
                <a:lnTo>
                  <a:pt x="5265798" y="4733494"/>
                </a:lnTo>
                <a:lnTo>
                  <a:pt x="5234826" y="4779847"/>
                </a:lnTo>
                <a:lnTo>
                  <a:pt x="5188474" y="4810818"/>
                </a:lnTo>
                <a:lnTo>
                  <a:pt x="5133799" y="4821693"/>
                </a:lnTo>
                <a:close/>
              </a:path>
            </a:pathLst>
          </a:custGeom>
          <a:solidFill>
            <a:srgbClr val="B8D1E3"/>
          </a:solidFill>
        </p:spPr>
        <p:txBody>
          <a:bodyPr wrap="square" lIns="0" tIns="0" rIns="0" bIns="0" rtlCol="0"/>
          <a:lstStyle/>
          <a:p>
            <a:endParaRPr sz="1400" dirty="0"/>
          </a:p>
        </p:txBody>
      </p:sp>
      <p:sp>
        <p:nvSpPr>
          <p:cNvPr id="8" name="object 8"/>
          <p:cNvSpPr/>
          <p:nvPr/>
        </p:nvSpPr>
        <p:spPr>
          <a:xfrm>
            <a:off x="11982626" y="4087740"/>
            <a:ext cx="5276850" cy="4822190"/>
          </a:xfrm>
          <a:custGeom>
            <a:avLst/>
            <a:gdLst/>
            <a:ahLst/>
            <a:cxnLst/>
            <a:rect l="l" t="t" r="r" b="b"/>
            <a:pathLst>
              <a:path w="5276850" h="4822190">
                <a:moveTo>
                  <a:pt x="5133799" y="4821693"/>
                </a:moveTo>
                <a:lnTo>
                  <a:pt x="142873" y="4821693"/>
                </a:lnTo>
                <a:lnTo>
                  <a:pt x="114870" y="4818923"/>
                </a:lnTo>
                <a:lnTo>
                  <a:pt x="63606" y="4797689"/>
                </a:lnTo>
                <a:lnTo>
                  <a:pt x="24003" y="4758086"/>
                </a:lnTo>
                <a:lnTo>
                  <a:pt x="2769" y="4706822"/>
                </a:lnTo>
                <a:lnTo>
                  <a:pt x="0" y="4678828"/>
                </a:lnTo>
                <a:lnTo>
                  <a:pt x="0" y="142865"/>
                </a:lnTo>
                <a:lnTo>
                  <a:pt x="10874" y="88199"/>
                </a:lnTo>
                <a:lnTo>
                  <a:pt x="41845" y="41847"/>
                </a:lnTo>
                <a:lnTo>
                  <a:pt x="88197" y="10875"/>
                </a:lnTo>
                <a:lnTo>
                  <a:pt x="142874" y="0"/>
                </a:lnTo>
                <a:lnTo>
                  <a:pt x="5133798" y="0"/>
                </a:lnTo>
                <a:lnTo>
                  <a:pt x="5161802" y="2770"/>
                </a:lnTo>
                <a:lnTo>
                  <a:pt x="5213065" y="24004"/>
                </a:lnTo>
                <a:lnTo>
                  <a:pt x="5252668" y="63607"/>
                </a:lnTo>
                <a:lnTo>
                  <a:pt x="5273902" y="114871"/>
                </a:lnTo>
                <a:lnTo>
                  <a:pt x="5276672" y="142865"/>
                </a:lnTo>
                <a:lnTo>
                  <a:pt x="5276672" y="4678828"/>
                </a:lnTo>
                <a:lnTo>
                  <a:pt x="5265797" y="4733494"/>
                </a:lnTo>
                <a:lnTo>
                  <a:pt x="5234825" y="4779847"/>
                </a:lnTo>
                <a:lnTo>
                  <a:pt x="5188474" y="4810818"/>
                </a:lnTo>
                <a:lnTo>
                  <a:pt x="5133799" y="4821693"/>
                </a:lnTo>
                <a:close/>
              </a:path>
            </a:pathLst>
          </a:custGeom>
          <a:solidFill>
            <a:srgbClr val="B8D1E3"/>
          </a:solidFill>
        </p:spPr>
        <p:txBody>
          <a:bodyPr wrap="square" lIns="0" tIns="0" rIns="0" bIns="0" rtlCol="0"/>
          <a:lstStyle/>
          <a:p>
            <a:endParaRPr/>
          </a:p>
        </p:txBody>
      </p:sp>
      <p:sp>
        <p:nvSpPr>
          <p:cNvPr id="10" name="object 5">
            <a:extLst>
              <a:ext uri="{FF2B5EF4-FFF2-40B4-BE49-F238E27FC236}">
                <a16:creationId xmlns:a16="http://schemas.microsoft.com/office/drawing/2014/main" id="{56433B06-E2B9-D071-5543-9FA8CF16F069}"/>
              </a:ext>
            </a:extLst>
          </p:cNvPr>
          <p:cNvSpPr txBox="1"/>
          <p:nvPr/>
        </p:nvSpPr>
        <p:spPr>
          <a:xfrm>
            <a:off x="7178127" y="4076700"/>
            <a:ext cx="3931920" cy="3876060"/>
          </a:xfrm>
          <a:prstGeom prst="rect">
            <a:avLst/>
          </a:prstGeom>
        </p:spPr>
        <p:txBody>
          <a:bodyPr vert="horz" wrap="square" lIns="0" tIns="445134" rIns="0" bIns="0" rtlCol="0">
            <a:spAutoFit/>
          </a:bodyPr>
          <a:lstStyle/>
          <a:p>
            <a:pPr algn="ctr">
              <a:lnSpc>
                <a:spcPct val="100000"/>
              </a:lnSpc>
              <a:spcBef>
                <a:spcPts val="3504"/>
              </a:spcBef>
            </a:pPr>
            <a:r>
              <a:rPr sz="9550" spc="-1160" dirty="0">
                <a:solidFill>
                  <a:srgbClr val="156669"/>
                </a:solidFill>
                <a:latin typeface="Trebuchet MS"/>
                <a:cs typeface="Trebuchet MS"/>
              </a:rPr>
              <a:t>0</a:t>
            </a:r>
            <a:r>
              <a:rPr lang="en-US" sz="9550" spc="-1160" dirty="0">
                <a:solidFill>
                  <a:srgbClr val="156669"/>
                </a:solidFill>
                <a:latin typeface="Trebuchet MS"/>
                <a:cs typeface="Trebuchet MS"/>
              </a:rPr>
              <a:t>2</a:t>
            </a:r>
            <a:r>
              <a:rPr sz="9550" spc="-1160" dirty="0">
                <a:solidFill>
                  <a:srgbClr val="156669"/>
                </a:solidFill>
                <a:latin typeface="Trebuchet MS"/>
                <a:cs typeface="Trebuchet MS"/>
              </a:rPr>
              <a:t>.</a:t>
            </a:r>
            <a:endParaRPr sz="9550" dirty="0">
              <a:latin typeface="Trebuchet MS"/>
              <a:cs typeface="Trebuchet MS"/>
            </a:endParaRPr>
          </a:p>
          <a:p>
            <a:pPr marL="12700" marR="5080" indent="-635" algn="ctr">
              <a:lnSpc>
                <a:spcPts val="5180"/>
              </a:lnSpc>
            </a:pPr>
            <a:r>
              <a:rPr lang="en-IN" sz="3200" spc="20" dirty="0">
                <a:solidFill>
                  <a:srgbClr val="156669"/>
                </a:solidFill>
                <a:latin typeface="Lucida Sans Unicode"/>
                <a:cs typeface="Lucida Sans Unicode"/>
              </a:rPr>
              <a:t>Model Development and Validation</a:t>
            </a:r>
            <a:endParaRPr lang="en-IN" sz="3200" dirty="0">
              <a:latin typeface="Lucida Sans Unicode"/>
              <a:cs typeface="Lucida Sans Unicode"/>
            </a:endParaRPr>
          </a:p>
        </p:txBody>
      </p:sp>
      <p:sp>
        <p:nvSpPr>
          <p:cNvPr id="11" name="object 5">
            <a:extLst>
              <a:ext uri="{FF2B5EF4-FFF2-40B4-BE49-F238E27FC236}">
                <a16:creationId xmlns:a16="http://schemas.microsoft.com/office/drawing/2014/main" id="{B982ECDD-7619-6109-FE64-C47F1030177E}"/>
              </a:ext>
            </a:extLst>
          </p:cNvPr>
          <p:cNvSpPr txBox="1"/>
          <p:nvPr/>
        </p:nvSpPr>
        <p:spPr>
          <a:xfrm>
            <a:off x="12731608" y="4082977"/>
            <a:ext cx="3778885" cy="3209211"/>
          </a:xfrm>
          <a:prstGeom prst="rect">
            <a:avLst/>
          </a:prstGeom>
        </p:spPr>
        <p:txBody>
          <a:bodyPr vert="horz" wrap="square" lIns="0" tIns="445134" rIns="0" bIns="0" rtlCol="0">
            <a:spAutoFit/>
          </a:bodyPr>
          <a:lstStyle/>
          <a:p>
            <a:pPr algn="ctr">
              <a:lnSpc>
                <a:spcPct val="100000"/>
              </a:lnSpc>
              <a:spcBef>
                <a:spcPts val="3504"/>
              </a:spcBef>
            </a:pPr>
            <a:r>
              <a:rPr sz="9550" spc="-1160" dirty="0">
                <a:solidFill>
                  <a:srgbClr val="156669"/>
                </a:solidFill>
                <a:latin typeface="Trebuchet MS"/>
                <a:cs typeface="Trebuchet MS"/>
              </a:rPr>
              <a:t>0</a:t>
            </a:r>
            <a:r>
              <a:rPr lang="en-US" sz="9550" spc="-1160" dirty="0">
                <a:solidFill>
                  <a:srgbClr val="156669"/>
                </a:solidFill>
                <a:latin typeface="Trebuchet MS"/>
                <a:cs typeface="Trebuchet MS"/>
              </a:rPr>
              <a:t>3</a:t>
            </a:r>
            <a:r>
              <a:rPr sz="9550" spc="-1160" dirty="0">
                <a:solidFill>
                  <a:srgbClr val="156669"/>
                </a:solidFill>
                <a:latin typeface="Trebuchet MS"/>
                <a:cs typeface="Trebuchet MS"/>
              </a:rPr>
              <a:t>.</a:t>
            </a:r>
            <a:endParaRPr sz="9550" dirty="0">
              <a:latin typeface="Trebuchet MS"/>
              <a:cs typeface="Trebuchet MS"/>
            </a:endParaRPr>
          </a:p>
          <a:p>
            <a:pPr marL="12700" marR="5080" indent="-635" algn="ctr">
              <a:lnSpc>
                <a:spcPts val="5180"/>
              </a:lnSpc>
            </a:pPr>
            <a:r>
              <a:rPr lang="en-IN" sz="3200" spc="20" dirty="0">
                <a:solidFill>
                  <a:srgbClr val="156669"/>
                </a:solidFill>
                <a:latin typeface="Lucida Sans Unicode"/>
                <a:cs typeface="Lucida Sans Unicode"/>
              </a:rPr>
              <a:t>Medicine Prediction</a:t>
            </a:r>
            <a:endParaRPr lang="en-IN" sz="3200" dirty="0">
              <a:latin typeface="Lucida Sans Unicode"/>
              <a:cs typeface="Lucida Sans Unicod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AF5F1"/>
          </a:solidFill>
        </p:spPr>
        <p:txBody>
          <a:bodyPr wrap="square" lIns="0" tIns="0" rIns="0" bIns="0" rtlCol="0"/>
          <a:lstStyle/>
          <a:p>
            <a:endParaRPr/>
          </a:p>
        </p:txBody>
      </p:sp>
      <p:sp>
        <p:nvSpPr>
          <p:cNvPr id="4" name="object 4"/>
          <p:cNvSpPr txBox="1">
            <a:spLocks noGrp="1"/>
          </p:cNvSpPr>
          <p:nvPr>
            <p:ph type="title"/>
          </p:nvPr>
        </p:nvSpPr>
        <p:spPr>
          <a:xfrm>
            <a:off x="1066800" y="723900"/>
            <a:ext cx="15240000" cy="2468880"/>
          </a:xfrm>
          <a:prstGeom prst="rect">
            <a:avLst/>
          </a:prstGeom>
        </p:spPr>
        <p:txBody>
          <a:bodyPr vert="horz" wrap="square" lIns="0" tIns="12700" rIns="0" bIns="0" rtlCol="0">
            <a:spAutoFit/>
          </a:bodyPr>
          <a:lstStyle/>
          <a:p>
            <a:pPr marL="12700">
              <a:lnSpc>
                <a:spcPct val="100000"/>
              </a:lnSpc>
              <a:spcBef>
                <a:spcPts val="100"/>
              </a:spcBef>
            </a:pPr>
            <a:r>
              <a:rPr spc="-340" dirty="0"/>
              <a:t>Workflow</a:t>
            </a:r>
            <a:r>
              <a:rPr lang="en-US" spc="-340" dirty="0"/>
              <a:t> </a:t>
            </a:r>
            <a:r>
              <a:rPr spc="-340" dirty="0"/>
              <a:t>Diagram</a:t>
            </a:r>
            <a:r>
              <a:rPr lang="en-US" spc="-340" dirty="0"/>
              <a:t> of Medicine Recommendation System</a:t>
            </a:r>
            <a:endParaRPr spc="-340" dirty="0"/>
          </a:p>
        </p:txBody>
      </p:sp>
      <p:pic>
        <p:nvPicPr>
          <p:cNvPr id="11" name="Picture 10">
            <a:extLst>
              <a:ext uri="{FF2B5EF4-FFF2-40B4-BE49-F238E27FC236}">
                <a16:creationId xmlns:a16="http://schemas.microsoft.com/office/drawing/2014/main" id="{FB7EDFB3-7D30-845D-EA06-332B0E896EDA}"/>
              </a:ext>
            </a:extLst>
          </p:cNvPr>
          <p:cNvPicPr>
            <a:picLocks noChangeAspect="1"/>
          </p:cNvPicPr>
          <p:nvPr/>
        </p:nvPicPr>
        <p:blipFill>
          <a:blip r:embed="rId2"/>
          <a:stretch>
            <a:fillRect/>
          </a:stretch>
        </p:blipFill>
        <p:spPr>
          <a:xfrm>
            <a:off x="2918543" y="3192780"/>
            <a:ext cx="12450913" cy="6973273"/>
          </a:xfrm>
          <a:prstGeom prst="rect">
            <a:avLst/>
          </a:prstGeom>
        </p:spPr>
      </p:pic>
    </p:spTree>
    <p:extLst>
      <p:ext uri="{BB962C8B-B14F-4D97-AF65-F5344CB8AC3E}">
        <p14:creationId xmlns:p14="http://schemas.microsoft.com/office/powerpoint/2010/main" val="3382140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AF5F1"/>
          </a:solidFill>
        </p:spPr>
        <p:txBody>
          <a:bodyPr wrap="square" lIns="0" tIns="0" rIns="0" bIns="0" rtlCol="0"/>
          <a:lstStyle/>
          <a:p>
            <a:endParaRPr/>
          </a:p>
        </p:txBody>
      </p:sp>
      <p:sp>
        <p:nvSpPr>
          <p:cNvPr id="3" name="object 3"/>
          <p:cNvSpPr txBox="1">
            <a:spLocks noGrp="1"/>
          </p:cNvSpPr>
          <p:nvPr>
            <p:ph type="title"/>
          </p:nvPr>
        </p:nvSpPr>
        <p:spPr>
          <a:xfrm>
            <a:off x="1028876" y="741237"/>
            <a:ext cx="16230600" cy="2475037"/>
          </a:xfrm>
          <a:prstGeom prst="rect">
            <a:avLst/>
          </a:prstGeom>
        </p:spPr>
        <p:txBody>
          <a:bodyPr vert="horz" wrap="square" lIns="0" tIns="12700" rIns="0" bIns="0" rtlCol="0">
            <a:spAutoFit/>
          </a:bodyPr>
          <a:lstStyle/>
          <a:p>
            <a:pPr marL="12700">
              <a:lnSpc>
                <a:spcPct val="100000"/>
              </a:lnSpc>
              <a:spcBef>
                <a:spcPts val="100"/>
              </a:spcBef>
            </a:pPr>
            <a:r>
              <a:rPr lang="en-US" spc="-465" dirty="0"/>
              <a:t>Technical Explanation of Brain Tumor Detection</a:t>
            </a:r>
            <a:endParaRPr spc="-465" dirty="0"/>
          </a:p>
        </p:txBody>
      </p:sp>
      <p:sp>
        <p:nvSpPr>
          <p:cNvPr id="4" name="object 4"/>
          <p:cNvSpPr/>
          <p:nvPr/>
        </p:nvSpPr>
        <p:spPr>
          <a:xfrm>
            <a:off x="1028700" y="4087740"/>
            <a:ext cx="5276850" cy="4822190"/>
          </a:xfrm>
          <a:custGeom>
            <a:avLst/>
            <a:gdLst/>
            <a:ahLst/>
            <a:cxnLst/>
            <a:rect l="l" t="t" r="r" b="b"/>
            <a:pathLst>
              <a:path w="5276850" h="4822190">
                <a:moveTo>
                  <a:pt x="5133799" y="4821693"/>
                </a:moveTo>
                <a:lnTo>
                  <a:pt x="142873" y="4821693"/>
                </a:lnTo>
                <a:lnTo>
                  <a:pt x="114870" y="4818923"/>
                </a:lnTo>
                <a:lnTo>
                  <a:pt x="63607" y="4797689"/>
                </a:lnTo>
                <a:lnTo>
                  <a:pt x="24004" y="4758086"/>
                </a:lnTo>
                <a:lnTo>
                  <a:pt x="2770" y="4706822"/>
                </a:lnTo>
                <a:lnTo>
                  <a:pt x="0" y="142869"/>
                </a:lnTo>
                <a:lnTo>
                  <a:pt x="2770" y="114871"/>
                </a:lnTo>
                <a:lnTo>
                  <a:pt x="24004" y="63607"/>
                </a:lnTo>
                <a:lnTo>
                  <a:pt x="63607" y="24004"/>
                </a:lnTo>
                <a:lnTo>
                  <a:pt x="114870" y="2770"/>
                </a:lnTo>
                <a:lnTo>
                  <a:pt x="5133798" y="0"/>
                </a:lnTo>
                <a:lnTo>
                  <a:pt x="5161802" y="2770"/>
                </a:lnTo>
                <a:lnTo>
                  <a:pt x="5213065" y="24004"/>
                </a:lnTo>
                <a:lnTo>
                  <a:pt x="5252669" y="63607"/>
                </a:lnTo>
                <a:lnTo>
                  <a:pt x="5273903" y="114871"/>
                </a:lnTo>
                <a:lnTo>
                  <a:pt x="5276673" y="142869"/>
                </a:lnTo>
                <a:lnTo>
                  <a:pt x="5276673" y="4678824"/>
                </a:lnTo>
                <a:lnTo>
                  <a:pt x="5265798" y="4733494"/>
                </a:lnTo>
                <a:lnTo>
                  <a:pt x="5234826" y="4779847"/>
                </a:lnTo>
                <a:lnTo>
                  <a:pt x="5188474" y="4810818"/>
                </a:lnTo>
                <a:lnTo>
                  <a:pt x="5133799" y="4821693"/>
                </a:lnTo>
                <a:close/>
              </a:path>
            </a:pathLst>
          </a:custGeom>
          <a:solidFill>
            <a:srgbClr val="B8D1E3"/>
          </a:solidFill>
        </p:spPr>
        <p:txBody>
          <a:bodyPr wrap="square" lIns="0" tIns="0" rIns="0" bIns="0" rtlCol="0"/>
          <a:lstStyle/>
          <a:p>
            <a:endParaRPr/>
          </a:p>
        </p:txBody>
      </p:sp>
      <p:sp>
        <p:nvSpPr>
          <p:cNvPr id="5" name="object 5"/>
          <p:cNvSpPr txBox="1"/>
          <p:nvPr/>
        </p:nvSpPr>
        <p:spPr>
          <a:xfrm>
            <a:off x="1777818" y="4102735"/>
            <a:ext cx="3778885" cy="3209211"/>
          </a:xfrm>
          <a:prstGeom prst="rect">
            <a:avLst/>
          </a:prstGeom>
        </p:spPr>
        <p:txBody>
          <a:bodyPr vert="horz" wrap="square" lIns="0" tIns="445134" rIns="0" bIns="0" rtlCol="0">
            <a:spAutoFit/>
          </a:bodyPr>
          <a:lstStyle/>
          <a:p>
            <a:pPr algn="ctr">
              <a:lnSpc>
                <a:spcPct val="100000"/>
              </a:lnSpc>
              <a:spcBef>
                <a:spcPts val="3504"/>
              </a:spcBef>
            </a:pPr>
            <a:r>
              <a:rPr sz="9550" spc="-1160" dirty="0">
                <a:solidFill>
                  <a:srgbClr val="156669"/>
                </a:solidFill>
                <a:latin typeface="Trebuchet MS"/>
                <a:cs typeface="Trebuchet MS"/>
              </a:rPr>
              <a:t>01.</a:t>
            </a:r>
            <a:endParaRPr sz="9550" dirty="0">
              <a:latin typeface="Trebuchet MS"/>
              <a:cs typeface="Trebuchet MS"/>
            </a:endParaRPr>
          </a:p>
          <a:p>
            <a:pPr marL="12700" marR="5080" indent="-635" algn="ctr">
              <a:lnSpc>
                <a:spcPts val="5180"/>
              </a:lnSpc>
            </a:pPr>
            <a:r>
              <a:rPr lang="en-IN" sz="3200" spc="20" dirty="0">
                <a:solidFill>
                  <a:srgbClr val="156669"/>
                </a:solidFill>
                <a:latin typeface="Lucida Sans Unicode"/>
                <a:cs typeface="Lucida Sans Unicode"/>
              </a:rPr>
              <a:t>Data Preparation and Preprocessing</a:t>
            </a:r>
            <a:endParaRPr sz="3200" dirty="0">
              <a:latin typeface="Lucida Sans Unicode"/>
              <a:cs typeface="Lucida Sans Unicode"/>
            </a:endParaRPr>
          </a:p>
        </p:txBody>
      </p:sp>
      <p:sp>
        <p:nvSpPr>
          <p:cNvPr id="6" name="object 6"/>
          <p:cNvSpPr/>
          <p:nvPr/>
        </p:nvSpPr>
        <p:spPr>
          <a:xfrm>
            <a:off x="6505688" y="4087740"/>
            <a:ext cx="5276850" cy="4822190"/>
          </a:xfrm>
          <a:custGeom>
            <a:avLst/>
            <a:gdLst/>
            <a:ahLst/>
            <a:cxnLst/>
            <a:rect l="l" t="t" r="r" b="b"/>
            <a:pathLst>
              <a:path w="5276850" h="4822190">
                <a:moveTo>
                  <a:pt x="5133799" y="4821693"/>
                </a:moveTo>
                <a:lnTo>
                  <a:pt x="142873" y="4821693"/>
                </a:lnTo>
                <a:lnTo>
                  <a:pt x="114870" y="4818923"/>
                </a:lnTo>
                <a:lnTo>
                  <a:pt x="63607" y="4797689"/>
                </a:lnTo>
                <a:lnTo>
                  <a:pt x="24004" y="4758086"/>
                </a:lnTo>
                <a:lnTo>
                  <a:pt x="2770" y="4706822"/>
                </a:lnTo>
                <a:lnTo>
                  <a:pt x="0" y="4678824"/>
                </a:lnTo>
                <a:lnTo>
                  <a:pt x="0" y="142869"/>
                </a:lnTo>
                <a:lnTo>
                  <a:pt x="10875" y="88199"/>
                </a:lnTo>
                <a:lnTo>
                  <a:pt x="41846" y="41847"/>
                </a:lnTo>
                <a:lnTo>
                  <a:pt x="88198" y="10875"/>
                </a:lnTo>
                <a:lnTo>
                  <a:pt x="142874" y="0"/>
                </a:lnTo>
                <a:lnTo>
                  <a:pt x="5133798" y="0"/>
                </a:lnTo>
                <a:lnTo>
                  <a:pt x="5161802" y="2770"/>
                </a:lnTo>
                <a:lnTo>
                  <a:pt x="5213066" y="24004"/>
                </a:lnTo>
                <a:lnTo>
                  <a:pt x="5252669" y="63607"/>
                </a:lnTo>
                <a:lnTo>
                  <a:pt x="5273903" y="114871"/>
                </a:lnTo>
                <a:lnTo>
                  <a:pt x="5276673" y="142869"/>
                </a:lnTo>
                <a:lnTo>
                  <a:pt x="5276673" y="4678824"/>
                </a:lnTo>
                <a:lnTo>
                  <a:pt x="5265798" y="4733494"/>
                </a:lnTo>
                <a:lnTo>
                  <a:pt x="5234826" y="4779847"/>
                </a:lnTo>
                <a:lnTo>
                  <a:pt x="5188474" y="4810818"/>
                </a:lnTo>
                <a:lnTo>
                  <a:pt x="5133799" y="4821693"/>
                </a:lnTo>
                <a:close/>
              </a:path>
            </a:pathLst>
          </a:custGeom>
          <a:solidFill>
            <a:srgbClr val="B8D1E3"/>
          </a:solidFill>
        </p:spPr>
        <p:txBody>
          <a:bodyPr wrap="square" lIns="0" tIns="0" rIns="0" bIns="0" rtlCol="0"/>
          <a:lstStyle/>
          <a:p>
            <a:endParaRPr/>
          </a:p>
        </p:txBody>
      </p:sp>
      <p:sp>
        <p:nvSpPr>
          <p:cNvPr id="8" name="object 8"/>
          <p:cNvSpPr/>
          <p:nvPr/>
        </p:nvSpPr>
        <p:spPr>
          <a:xfrm>
            <a:off x="11982626" y="4087740"/>
            <a:ext cx="5276850" cy="4822190"/>
          </a:xfrm>
          <a:custGeom>
            <a:avLst/>
            <a:gdLst/>
            <a:ahLst/>
            <a:cxnLst/>
            <a:rect l="l" t="t" r="r" b="b"/>
            <a:pathLst>
              <a:path w="5276850" h="4822190">
                <a:moveTo>
                  <a:pt x="5133799" y="4821693"/>
                </a:moveTo>
                <a:lnTo>
                  <a:pt x="142873" y="4821693"/>
                </a:lnTo>
                <a:lnTo>
                  <a:pt x="114870" y="4818923"/>
                </a:lnTo>
                <a:lnTo>
                  <a:pt x="63606" y="4797689"/>
                </a:lnTo>
                <a:lnTo>
                  <a:pt x="24003" y="4758086"/>
                </a:lnTo>
                <a:lnTo>
                  <a:pt x="2769" y="4706822"/>
                </a:lnTo>
                <a:lnTo>
                  <a:pt x="0" y="4678828"/>
                </a:lnTo>
                <a:lnTo>
                  <a:pt x="0" y="142865"/>
                </a:lnTo>
                <a:lnTo>
                  <a:pt x="10874" y="88199"/>
                </a:lnTo>
                <a:lnTo>
                  <a:pt x="41845" y="41847"/>
                </a:lnTo>
                <a:lnTo>
                  <a:pt x="88197" y="10875"/>
                </a:lnTo>
                <a:lnTo>
                  <a:pt x="142874" y="0"/>
                </a:lnTo>
                <a:lnTo>
                  <a:pt x="5133798" y="0"/>
                </a:lnTo>
                <a:lnTo>
                  <a:pt x="5161802" y="2770"/>
                </a:lnTo>
                <a:lnTo>
                  <a:pt x="5213065" y="24004"/>
                </a:lnTo>
                <a:lnTo>
                  <a:pt x="5252668" y="63607"/>
                </a:lnTo>
                <a:lnTo>
                  <a:pt x="5273902" y="114871"/>
                </a:lnTo>
                <a:lnTo>
                  <a:pt x="5276672" y="142865"/>
                </a:lnTo>
                <a:lnTo>
                  <a:pt x="5276672" y="4678828"/>
                </a:lnTo>
                <a:lnTo>
                  <a:pt x="5265797" y="4733494"/>
                </a:lnTo>
                <a:lnTo>
                  <a:pt x="5234825" y="4779847"/>
                </a:lnTo>
                <a:lnTo>
                  <a:pt x="5188474" y="4810818"/>
                </a:lnTo>
                <a:lnTo>
                  <a:pt x="5133799" y="4821693"/>
                </a:lnTo>
                <a:close/>
              </a:path>
            </a:pathLst>
          </a:custGeom>
          <a:solidFill>
            <a:srgbClr val="B8D1E3"/>
          </a:solidFill>
        </p:spPr>
        <p:txBody>
          <a:bodyPr wrap="square" lIns="0" tIns="0" rIns="0" bIns="0" rtlCol="0"/>
          <a:lstStyle/>
          <a:p>
            <a:endParaRPr/>
          </a:p>
        </p:txBody>
      </p:sp>
      <p:sp>
        <p:nvSpPr>
          <p:cNvPr id="10" name="object 5">
            <a:extLst>
              <a:ext uri="{FF2B5EF4-FFF2-40B4-BE49-F238E27FC236}">
                <a16:creationId xmlns:a16="http://schemas.microsoft.com/office/drawing/2014/main" id="{11AF01CF-4AE2-2964-116A-3A62627B4CE7}"/>
              </a:ext>
            </a:extLst>
          </p:cNvPr>
          <p:cNvSpPr txBox="1"/>
          <p:nvPr/>
        </p:nvSpPr>
        <p:spPr>
          <a:xfrm>
            <a:off x="7254557" y="4102735"/>
            <a:ext cx="3778885" cy="3876060"/>
          </a:xfrm>
          <a:prstGeom prst="rect">
            <a:avLst/>
          </a:prstGeom>
        </p:spPr>
        <p:txBody>
          <a:bodyPr vert="horz" wrap="square" lIns="0" tIns="445134" rIns="0" bIns="0" rtlCol="0">
            <a:spAutoFit/>
          </a:bodyPr>
          <a:lstStyle/>
          <a:p>
            <a:pPr algn="ctr">
              <a:lnSpc>
                <a:spcPct val="100000"/>
              </a:lnSpc>
              <a:spcBef>
                <a:spcPts val="3504"/>
              </a:spcBef>
            </a:pPr>
            <a:r>
              <a:rPr sz="9550" spc="-1160" dirty="0">
                <a:solidFill>
                  <a:srgbClr val="156669"/>
                </a:solidFill>
                <a:latin typeface="Trebuchet MS"/>
                <a:cs typeface="Trebuchet MS"/>
              </a:rPr>
              <a:t>0</a:t>
            </a:r>
            <a:r>
              <a:rPr lang="en-US" sz="9550" spc="-1160" dirty="0">
                <a:solidFill>
                  <a:srgbClr val="156669"/>
                </a:solidFill>
                <a:latin typeface="Trebuchet MS"/>
                <a:cs typeface="Trebuchet MS"/>
              </a:rPr>
              <a:t>2</a:t>
            </a:r>
            <a:r>
              <a:rPr sz="9550" spc="-1160" dirty="0">
                <a:solidFill>
                  <a:srgbClr val="156669"/>
                </a:solidFill>
                <a:latin typeface="Trebuchet MS"/>
                <a:cs typeface="Trebuchet MS"/>
              </a:rPr>
              <a:t>.</a:t>
            </a:r>
            <a:endParaRPr sz="9550" dirty="0">
              <a:latin typeface="Trebuchet MS"/>
              <a:cs typeface="Trebuchet MS"/>
            </a:endParaRPr>
          </a:p>
          <a:p>
            <a:pPr marL="12700" marR="5080" indent="-635" algn="ctr">
              <a:lnSpc>
                <a:spcPts val="5180"/>
              </a:lnSpc>
            </a:pPr>
            <a:r>
              <a:rPr lang="en-US" sz="3200" spc="20" dirty="0">
                <a:solidFill>
                  <a:srgbClr val="156669"/>
                </a:solidFill>
                <a:latin typeface="Lucida Sans Unicode"/>
                <a:cs typeface="Lucida Sans Unicode"/>
              </a:rPr>
              <a:t>Feature Extraction and Model Training</a:t>
            </a:r>
            <a:endParaRPr sz="3200" dirty="0">
              <a:latin typeface="Lucida Sans Unicode"/>
              <a:cs typeface="Lucida Sans Unicode"/>
            </a:endParaRPr>
          </a:p>
        </p:txBody>
      </p:sp>
      <p:sp>
        <p:nvSpPr>
          <p:cNvPr id="13" name="object 5">
            <a:extLst>
              <a:ext uri="{FF2B5EF4-FFF2-40B4-BE49-F238E27FC236}">
                <a16:creationId xmlns:a16="http://schemas.microsoft.com/office/drawing/2014/main" id="{62637F3B-1C95-7578-D09B-90BE4F0F5E29}"/>
              </a:ext>
            </a:extLst>
          </p:cNvPr>
          <p:cNvSpPr txBox="1"/>
          <p:nvPr/>
        </p:nvSpPr>
        <p:spPr>
          <a:xfrm>
            <a:off x="12719717" y="4102735"/>
            <a:ext cx="3778885" cy="3209211"/>
          </a:xfrm>
          <a:prstGeom prst="rect">
            <a:avLst/>
          </a:prstGeom>
        </p:spPr>
        <p:txBody>
          <a:bodyPr vert="horz" wrap="square" lIns="0" tIns="445134" rIns="0" bIns="0" rtlCol="0">
            <a:spAutoFit/>
          </a:bodyPr>
          <a:lstStyle/>
          <a:p>
            <a:pPr algn="ctr">
              <a:lnSpc>
                <a:spcPct val="100000"/>
              </a:lnSpc>
              <a:spcBef>
                <a:spcPts val="3504"/>
              </a:spcBef>
            </a:pPr>
            <a:r>
              <a:rPr sz="9550" spc="-1160" dirty="0">
                <a:solidFill>
                  <a:srgbClr val="156669"/>
                </a:solidFill>
                <a:latin typeface="Trebuchet MS"/>
                <a:cs typeface="Trebuchet MS"/>
              </a:rPr>
              <a:t>0</a:t>
            </a:r>
            <a:r>
              <a:rPr lang="en-US" sz="9550" spc="-1160" dirty="0">
                <a:solidFill>
                  <a:srgbClr val="156669"/>
                </a:solidFill>
                <a:latin typeface="Trebuchet MS"/>
                <a:cs typeface="Trebuchet MS"/>
              </a:rPr>
              <a:t>3</a:t>
            </a:r>
            <a:r>
              <a:rPr sz="9550" spc="-1160" dirty="0">
                <a:solidFill>
                  <a:srgbClr val="156669"/>
                </a:solidFill>
                <a:latin typeface="Trebuchet MS"/>
                <a:cs typeface="Trebuchet MS"/>
              </a:rPr>
              <a:t>.</a:t>
            </a:r>
            <a:endParaRPr sz="9550" dirty="0">
              <a:latin typeface="Trebuchet MS"/>
              <a:cs typeface="Trebuchet MS"/>
            </a:endParaRPr>
          </a:p>
          <a:p>
            <a:pPr marL="12700" marR="5080" indent="-635" algn="ctr">
              <a:lnSpc>
                <a:spcPts val="5180"/>
              </a:lnSpc>
            </a:pPr>
            <a:r>
              <a:rPr lang="en-IN" sz="3200" spc="20" dirty="0">
                <a:solidFill>
                  <a:srgbClr val="156669"/>
                </a:solidFill>
                <a:latin typeface="Lucida Sans Unicode"/>
                <a:cs typeface="Lucida Sans Unicode"/>
              </a:rPr>
              <a:t>Model Validation and Prediction</a:t>
            </a:r>
            <a:endParaRPr sz="3200" dirty="0">
              <a:latin typeface="Lucida Sans Unicode"/>
              <a:cs typeface="Lucida Sans Unicode"/>
            </a:endParaRPr>
          </a:p>
        </p:txBody>
      </p:sp>
    </p:spTree>
    <p:extLst>
      <p:ext uri="{BB962C8B-B14F-4D97-AF65-F5344CB8AC3E}">
        <p14:creationId xmlns:p14="http://schemas.microsoft.com/office/powerpoint/2010/main" val="3088754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AF5F1"/>
          </a:solidFill>
        </p:spPr>
        <p:txBody>
          <a:bodyPr wrap="square" lIns="0" tIns="0" rIns="0" bIns="0" rtlCol="0"/>
          <a:lstStyle/>
          <a:p>
            <a:endParaRPr/>
          </a:p>
        </p:txBody>
      </p:sp>
      <p:pic>
        <p:nvPicPr>
          <p:cNvPr id="3" name="object 3"/>
          <p:cNvPicPr/>
          <p:nvPr/>
        </p:nvPicPr>
        <p:blipFill>
          <a:blip r:embed="rId2">
            <a:extLst>
              <a:ext uri="{28A0092B-C50C-407E-A947-70E740481C1C}">
                <a14:useLocalDpi xmlns:a14="http://schemas.microsoft.com/office/drawing/2010/main" val="0"/>
              </a:ext>
            </a:extLst>
          </a:blip>
          <a:srcRect/>
          <a:stretch/>
        </p:blipFill>
        <p:spPr>
          <a:xfrm>
            <a:off x="4051574" y="3086100"/>
            <a:ext cx="10184851" cy="7002710"/>
          </a:xfrm>
          <a:prstGeom prst="rect">
            <a:avLst/>
          </a:prstGeom>
        </p:spPr>
      </p:pic>
      <p:sp>
        <p:nvSpPr>
          <p:cNvPr id="4" name="object 4"/>
          <p:cNvSpPr txBox="1">
            <a:spLocks noGrp="1"/>
          </p:cNvSpPr>
          <p:nvPr>
            <p:ph type="title"/>
          </p:nvPr>
        </p:nvSpPr>
        <p:spPr>
          <a:xfrm>
            <a:off x="1066800" y="687263"/>
            <a:ext cx="15240000" cy="2475037"/>
          </a:xfrm>
          <a:prstGeom prst="rect">
            <a:avLst/>
          </a:prstGeom>
        </p:spPr>
        <p:txBody>
          <a:bodyPr vert="horz" wrap="square" lIns="0" tIns="12700" rIns="0" bIns="0" rtlCol="0">
            <a:spAutoFit/>
          </a:bodyPr>
          <a:lstStyle/>
          <a:p>
            <a:pPr marL="12700">
              <a:lnSpc>
                <a:spcPct val="100000"/>
              </a:lnSpc>
              <a:spcBef>
                <a:spcPts val="100"/>
              </a:spcBef>
            </a:pPr>
            <a:r>
              <a:rPr spc="-340" dirty="0"/>
              <a:t>Workflow</a:t>
            </a:r>
            <a:r>
              <a:rPr lang="en-US" spc="-340" dirty="0"/>
              <a:t> </a:t>
            </a:r>
            <a:r>
              <a:rPr spc="-340" dirty="0"/>
              <a:t>Diagram</a:t>
            </a:r>
            <a:r>
              <a:rPr lang="en-US" spc="-340" dirty="0"/>
              <a:t> of Brain Tumor Detection</a:t>
            </a:r>
            <a:endParaRPr spc="-340" dirty="0"/>
          </a:p>
        </p:txBody>
      </p:sp>
    </p:spTree>
    <p:extLst>
      <p:ext uri="{BB962C8B-B14F-4D97-AF65-F5344CB8AC3E}">
        <p14:creationId xmlns:p14="http://schemas.microsoft.com/office/powerpoint/2010/main" val="4289252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953606" y="1527283"/>
            <a:ext cx="7944478" cy="7239000"/>
          </a:xfrm>
          <a:prstGeom prst="rect">
            <a:avLst/>
          </a:prstGeom>
        </p:spPr>
      </p:pic>
      <p:sp>
        <p:nvSpPr>
          <p:cNvPr id="3" name="object 3"/>
          <p:cNvSpPr txBox="1">
            <a:spLocks noGrp="1"/>
          </p:cNvSpPr>
          <p:nvPr>
            <p:ph type="title"/>
          </p:nvPr>
        </p:nvSpPr>
        <p:spPr>
          <a:xfrm>
            <a:off x="1220786" y="1181100"/>
            <a:ext cx="7237414" cy="1243930"/>
          </a:xfrm>
          <a:prstGeom prst="rect">
            <a:avLst/>
          </a:prstGeom>
        </p:spPr>
        <p:txBody>
          <a:bodyPr vert="horz" wrap="square" lIns="0" tIns="12700" rIns="0" bIns="0" rtlCol="0">
            <a:spAutoFit/>
          </a:bodyPr>
          <a:lstStyle/>
          <a:p>
            <a:pPr marL="12700">
              <a:lnSpc>
                <a:spcPct val="100000"/>
              </a:lnSpc>
              <a:spcBef>
                <a:spcPts val="100"/>
              </a:spcBef>
            </a:pPr>
            <a:r>
              <a:rPr lang="en-US" spc="-670" dirty="0">
                <a:solidFill>
                  <a:srgbClr val="FAF5F1"/>
                </a:solidFill>
              </a:rPr>
              <a:t>Tech Stack Used</a:t>
            </a:r>
            <a:endParaRPr spc="475" dirty="0">
              <a:solidFill>
                <a:srgbClr val="FAF5F1"/>
              </a:solidFill>
            </a:endParaRPr>
          </a:p>
        </p:txBody>
      </p:sp>
      <p:sp>
        <p:nvSpPr>
          <p:cNvPr id="4" name="object 4"/>
          <p:cNvSpPr txBox="1"/>
          <p:nvPr/>
        </p:nvSpPr>
        <p:spPr>
          <a:xfrm>
            <a:off x="1239836" y="3314700"/>
            <a:ext cx="7632701" cy="4009174"/>
          </a:xfrm>
          <a:prstGeom prst="rect">
            <a:avLst/>
          </a:prstGeom>
        </p:spPr>
        <p:txBody>
          <a:bodyPr vert="horz" wrap="square" lIns="0" tIns="12065" rIns="0" bIns="0" rtlCol="0">
            <a:spAutoFit/>
          </a:bodyPr>
          <a:lstStyle/>
          <a:p>
            <a:pPr marL="12700" marR="5080" algn="just">
              <a:lnSpc>
                <a:spcPct val="134800"/>
              </a:lnSpc>
              <a:spcBef>
                <a:spcPts val="95"/>
              </a:spcBef>
            </a:pPr>
            <a:r>
              <a:rPr sz="3200" spc="10" dirty="0">
                <a:solidFill>
                  <a:srgbClr val="FAF5F1"/>
                </a:solidFill>
                <a:latin typeface="Lucida Sans Unicode"/>
                <a:cs typeface="Lucida Sans Unicode"/>
              </a:rPr>
              <a:t>F</a:t>
            </a:r>
            <a:r>
              <a:rPr sz="3200" spc="200" dirty="0">
                <a:solidFill>
                  <a:srgbClr val="FAF5F1"/>
                </a:solidFill>
                <a:latin typeface="Lucida Sans Unicode"/>
                <a:cs typeface="Lucida Sans Unicode"/>
              </a:rPr>
              <a:t>r</a:t>
            </a:r>
            <a:r>
              <a:rPr sz="3200" spc="-35" dirty="0">
                <a:solidFill>
                  <a:srgbClr val="FAF5F1"/>
                </a:solidFill>
                <a:latin typeface="Lucida Sans Unicode"/>
                <a:cs typeface="Lucida Sans Unicode"/>
              </a:rPr>
              <a:t>o</a:t>
            </a:r>
            <a:r>
              <a:rPr sz="3200" spc="-180" dirty="0">
                <a:solidFill>
                  <a:srgbClr val="FAF5F1"/>
                </a:solidFill>
                <a:latin typeface="Lucida Sans Unicode"/>
                <a:cs typeface="Lucida Sans Unicode"/>
              </a:rPr>
              <a:t>n</a:t>
            </a:r>
            <a:r>
              <a:rPr sz="3200" spc="305" dirty="0">
                <a:solidFill>
                  <a:srgbClr val="FAF5F1"/>
                </a:solidFill>
                <a:latin typeface="Lucida Sans Unicode"/>
                <a:cs typeface="Lucida Sans Unicode"/>
              </a:rPr>
              <a:t>t</a:t>
            </a:r>
            <a:r>
              <a:rPr sz="3200" spc="80" dirty="0">
                <a:solidFill>
                  <a:srgbClr val="FAF5F1"/>
                </a:solidFill>
                <a:latin typeface="Lucida Sans Unicode"/>
                <a:cs typeface="Lucida Sans Unicode"/>
              </a:rPr>
              <a:t>e</a:t>
            </a:r>
            <a:r>
              <a:rPr sz="3200" spc="-180" dirty="0">
                <a:solidFill>
                  <a:srgbClr val="FAF5F1"/>
                </a:solidFill>
                <a:latin typeface="Lucida Sans Unicode"/>
                <a:cs typeface="Lucida Sans Unicode"/>
              </a:rPr>
              <a:t>n</a:t>
            </a:r>
            <a:r>
              <a:rPr sz="3200" spc="-55" dirty="0">
                <a:solidFill>
                  <a:srgbClr val="FAF5F1"/>
                </a:solidFill>
                <a:latin typeface="Lucida Sans Unicode"/>
                <a:cs typeface="Lucida Sans Unicode"/>
              </a:rPr>
              <a:t>d</a:t>
            </a:r>
            <a:r>
              <a:rPr sz="3200" spc="-325" dirty="0">
                <a:solidFill>
                  <a:srgbClr val="FAF5F1"/>
                </a:solidFill>
                <a:latin typeface="Lucida Sans Unicode"/>
                <a:cs typeface="Lucida Sans Unicode"/>
              </a:rPr>
              <a:t>:</a:t>
            </a:r>
            <a:r>
              <a:rPr sz="3200" spc="-220" dirty="0">
                <a:solidFill>
                  <a:srgbClr val="FAF5F1"/>
                </a:solidFill>
                <a:latin typeface="Lucida Sans Unicode"/>
                <a:cs typeface="Lucida Sans Unicode"/>
              </a:rPr>
              <a:t> </a:t>
            </a:r>
            <a:r>
              <a:rPr lang="en-IN" sz="3200" spc="250" dirty="0">
                <a:solidFill>
                  <a:srgbClr val="FAF5F1"/>
                </a:solidFill>
                <a:latin typeface="Lucida Sans Unicode"/>
                <a:cs typeface="Lucida Sans Unicode"/>
              </a:rPr>
              <a:t>React JS, Tailwind CSS</a:t>
            </a:r>
          </a:p>
          <a:p>
            <a:pPr marL="12700" marR="5080" algn="just">
              <a:lnSpc>
                <a:spcPct val="134800"/>
              </a:lnSpc>
              <a:spcBef>
                <a:spcPts val="95"/>
              </a:spcBef>
            </a:pPr>
            <a:r>
              <a:rPr sz="3200" dirty="0">
                <a:solidFill>
                  <a:srgbClr val="FAF5F1"/>
                </a:solidFill>
                <a:latin typeface="Lucida Sans Unicode"/>
                <a:cs typeface="Lucida Sans Unicode"/>
              </a:rPr>
              <a:t>Backend: </a:t>
            </a:r>
            <a:r>
              <a:rPr sz="3200" spc="55" dirty="0">
                <a:solidFill>
                  <a:srgbClr val="FAF5F1"/>
                </a:solidFill>
                <a:latin typeface="Lucida Sans Unicode"/>
                <a:cs typeface="Lucida Sans Unicode"/>
              </a:rPr>
              <a:t>FastAPI, </a:t>
            </a:r>
            <a:r>
              <a:rPr sz="3200" spc="60" dirty="0">
                <a:solidFill>
                  <a:srgbClr val="FAF5F1"/>
                </a:solidFill>
                <a:latin typeface="Lucida Sans Unicode"/>
                <a:cs typeface="Lucida Sans Unicode"/>
              </a:rPr>
              <a:t>Python</a:t>
            </a:r>
            <a:endParaRPr lang="en-US" sz="3200" spc="60" dirty="0">
              <a:solidFill>
                <a:srgbClr val="FAF5F1"/>
              </a:solidFill>
              <a:latin typeface="Lucida Sans Unicode"/>
              <a:cs typeface="Lucida Sans Unicode"/>
            </a:endParaRPr>
          </a:p>
          <a:p>
            <a:pPr marL="12700" marR="5080" algn="just">
              <a:lnSpc>
                <a:spcPct val="134800"/>
              </a:lnSpc>
              <a:spcBef>
                <a:spcPts val="95"/>
              </a:spcBef>
            </a:pPr>
            <a:r>
              <a:rPr lang="en-IN" sz="3200" spc="185" dirty="0">
                <a:solidFill>
                  <a:srgbClr val="FAF5F1"/>
                </a:solidFill>
                <a:latin typeface="Lucida Sans Unicode"/>
                <a:cs typeface="Lucida Sans Unicode"/>
              </a:rPr>
              <a:t>ML Models</a:t>
            </a:r>
            <a:r>
              <a:rPr sz="3200" spc="-325" dirty="0">
                <a:solidFill>
                  <a:srgbClr val="FAF5F1"/>
                </a:solidFill>
                <a:latin typeface="Lucida Sans Unicode"/>
                <a:cs typeface="Lucida Sans Unicode"/>
              </a:rPr>
              <a:t>:</a:t>
            </a:r>
            <a:r>
              <a:rPr lang="en-US" sz="3200" spc="-325" dirty="0">
                <a:solidFill>
                  <a:srgbClr val="FAF5F1"/>
                </a:solidFill>
                <a:latin typeface="Lucida Sans Unicode"/>
                <a:cs typeface="Lucida Sans Unicode"/>
              </a:rPr>
              <a:t> Logistic Regression, Support Vector Machine (SVM), TFIDF Vectorizer, Cosine Similarity</a:t>
            </a:r>
          </a:p>
          <a:p>
            <a:pPr marL="12700" marR="5080" algn="just">
              <a:lnSpc>
                <a:spcPct val="134800"/>
              </a:lnSpc>
              <a:spcBef>
                <a:spcPts val="95"/>
              </a:spcBef>
            </a:pPr>
            <a:endParaRPr sz="3200" dirty="0">
              <a:latin typeface="Lucida Sans Unicode"/>
              <a:cs typeface="Lucida Sans Unicod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TotalTime>
  <Words>271</Words>
  <Application>Microsoft Office PowerPoint</Application>
  <PresentationFormat>Custom</PresentationFormat>
  <Paragraphs>42</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Lucida Sans Unicode</vt:lpstr>
      <vt:lpstr>Trebuchet MS</vt:lpstr>
      <vt:lpstr>Office Theme</vt:lpstr>
      <vt:lpstr>PowerPoint Presentation</vt:lpstr>
      <vt:lpstr>Team Members:</vt:lpstr>
      <vt:lpstr>Introduction to MediBot</vt:lpstr>
      <vt:lpstr>OurApproach</vt:lpstr>
      <vt:lpstr>Technical Explanation of Medicine Recommendation System</vt:lpstr>
      <vt:lpstr>Workflow Diagram of Medicine Recommendation System</vt:lpstr>
      <vt:lpstr>Technical Explanation of Brain Tumor Detection</vt:lpstr>
      <vt:lpstr>Workflow Diagram of Brain Tumor Detection</vt:lpstr>
      <vt:lpstr>Tech Stack Used</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MediBot</dc:title>
  <dc:creator>Koushik Sadhu</dc:creator>
  <cp:keywords>DAF18WWurQ8,BAEaWDPEkIs</cp:keywords>
  <cp:lastModifiedBy>Koushik Sadhu</cp:lastModifiedBy>
  <cp:revision>8</cp:revision>
  <dcterms:created xsi:type="dcterms:W3CDTF">2024-06-18T15:55:59Z</dcterms:created>
  <dcterms:modified xsi:type="dcterms:W3CDTF">2024-06-18T22:51:59Z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2023-12-05T00:00:00Z</vt:filetime>
  </property>
  <property fmtid="{D5CDD505-2E9C-101B-9397-08002B2CF9AE}" pid="3" name="Creator">
    <vt:lpwstr>Canva</vt:lpwstr>
  </property>
  <property fmtid="{D5CDD505-2E9C-101B-9397-08002B2CF9AE}" pid="4" name="LastSaved">
    <vt:filetime>2024-06-18T00:00:00Z</vt:filetime>
  </property>
</Properties>
</file>